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38"/>
  </p:notesMasterIdLst>
  <p:handoutMasterIdLst>
    <p:handoutMasterId r:id="rId39"/>
  </p:handoutMasterIdLst>
  <p:sldIdLst>
    <p:sldId id="437" r:id="rId2"/>
    <p:sldId id="478" r:id="rId3"/>
    <p:sldId id="610" r:id="rId4"/>
    <p:sldId id="587" r:id="rId5"/>
    <p:sldId id="548" r:id="rId6"/>
    <p:sldId id="520" r:id="rId7"/>
    <p:sldId id="490" r:id="rId8"/>
    <p:sldId id="655" r:id="rId9"/>
    <p:sldId id="631" r:id="rId10"/>
    <p:sldId id="557" r:id="rId11"/>
    <p:sldId id="577" r:id="rId12"/>
    <p:sldId id="496" r:id="rId13"/>
    <p:sldId id="546" r:id="rId14"/>
    <p:sldId id="632" r:id="rId15"/>
    <p:sldId id="656" r:id="rId16"/>
    <p:sldId id="654" r:id="rId17"/>
    <p:sldId id="608" r:id="rId18"/>
    <p:sldId id="639" r:id="rId19"/>
    <p:sldId id="620" r:id="rId20"/>
    <p:sldId id="591" r:id="rId21"/>
    <p:sldId id="600" r:id="rId22"/>
    <p:sldId id="599" r:id="rId23"/>
    <p:sldId id="613" r:id="rId24"/>
    <p:sldId id="615" r:id="rId25"/>
    <p:sldId id="653" r:id="rId26"/>
    <p:sldId id="618" r:id="rId27"/>
    <p:sldId id="612" r:id="rId28"/>
    <p:sldId id="651" r:id="rId29"/>
    <p:sldId id="626" r:id="rId30"/>
    <p:sldId id="657" r:id="rId31"/>
    <p:sldId id="642" r:id="rId32"/>
    <p:sldId id="650" r:id="rId33"/>
    <p:sldId id="648" r:id="rId34"/>
    <p:sldId id="646" r:id="rId35"/>
    <p:sldId id="517" r:id="rId36"/>
    <p:sldId id="636" r:id="rId37"/>
  </p:sldIdLst>
  <p:sldSz cx="9144000" cy="6858000" type="screen4x3"/>
  <p:notesSz cx="6858000" cy="100123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66CCFF"/>
    <a:srgbClr val="CCFFFF"/>
    <a:srgbClr val="CCECFF"/>
    <a:srgbClr val="FF3300"/>
    <a:srgbClr val="F8F8F8"/>
    <a:srgbClr val="FF6699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26" autoAdjust="0"/>
    <p:restoredTop sz="81909" autoAdjust="0"/>
  </p:normalViewPr>
  <p:slideViewPr>
    <p:cSldViewPr>
      <p:cViewPr>
        <p:scale>
          <a:sx n="70" d="100"/>
          <a:sy n="70" d="100"/>
        </p:scale>
        <p:origin x="-132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3396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5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5.xml"/><Relationship Id="rId3" Type="http://schemas.openxmlformats.org/officeDocument/2006/relationships/slide" Target="slides/slide3.xml"/><Relationship Id="rId21" Type="http://schemas.openxmlformats.org/officeDocument/2006/relationships/slide" Target="slides/slide27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3.xml"/><Relationship Id="rId25" Type="http://schemas.openxmlformats.org/officeDocument/2006/relationships/slide" Target="slides/slide34.xml"/><Relationship Id="rId2" Type="http://schemas.openxmlformats.org/officeDocument/2006/relationships/slide" Target="slides/slide2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24" Type="http://schemas.openxmlformats.org/officeDocument/2006/relationships/slide" Target="slides/slide33.xml"/><Relationship Id="rId5" Type="http://schemas.openxmlformats.org/officeDocument/2006/relationships/slide" Target="slides/slide5.xml"/><Relationship Id="rId15" Type="http://schemas.openxmlformats.org/officeDocument/2006/relationships/slide" Target="slides/slide21.xml"/><Relationship Id="rId23" Type="http://schemas.openxmlformats.org/officeDocument/2006/relationships/slide" Target="slides/slide32.xml"/><Relationship Id="rId10" Type="http://schemas.openxmlformats.org/officeDocument/2006/relationships/slide" Target="slides/slide12.xml"/><Relationship Id="rId19" Type="http://schemas.openxmlformats.org/officeDocument/2006/relationships/slide" Target="slides/slide25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20.xml"/><Relationship Id="rId22" Type="http://schemas.openxmlformats.org/officeDocument/2006/relationships/slide" Target="slides/slide31.xml"/><Relationship Id="rId27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418CE-FFD5-4890-AA6F-A74C467DE413}" type="doc">
      <dgm:prSet loTypeId="urn:microsoft.com/office/officeart/2005/8/layout/hierarchy4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9E6F275D-4C98-481C-AB9C-9D4C2296AA0E}">
      <dgm:prSet phldrT="[Text]" custT="1"/>
      <dgm:spPr>
        <a:noFill/>
        <a:ln>
          <a:solidFill>
            <a:schemeClr val="accent2"/>
          </a:solidFill>
        </a:ln>
        <a:effectLst>
          <a:outerShdw blurRad="50800" dist="25000" dir="5400000" rotWithShape="0">
            <a:schemeClr val="bg1">
              <a:alpha val="38000"/>
            </a:schemeClr>
          </a:outerShdw>
        </a:effectLst>
      </dgm:spPr>
      <dgm:t>
        <a:bodyPr/>
        <a:lstStyle/>
        <a:p>
          <a:r>
            <a:rPr lang="fr-FR" sz="1100" dirty="0" smtClean="0"/>
            <a:t>IP</a:t>
          </a:r>
        </a:p>
        <a:p>
          <a:r>
            <a:rPr lang="fr-FR" sz="1100" dirty="0" smtClean="0"/>
            <a:t>Date</a:t>
          </a:r>
        </a:p>
        <a:p>
          <a:r>
            <a:rPr lang="fr-FR" sz="1100" dirty="0" err="1" smtClean="0"/>
            <a:t>Hour</a:t>
          </a:r>
          <a:endParaRPr lang="fr-FR" sz="1100" dirty="0" smtClean="0"/>
        </a:p>
        <a:p>
          <a:r>
            <a:rPr lang="fr-FR" sz="1100" dirty="0" err="1" smtClean="0"/>
            <a:t>Duration</a:t>
          </a:r>
          <a:endParaRPr lang="fr-FR" sz="1100" dirty="0"/>
        </a:p>
      </dgm:t>
    </dgm:pt>
    <dgm:pt modelId="{9F790C2F-1472-46BD-AE30-6114D69CCE02}" type="parTrans" cxnId="{FAB0ED92-B48D-4E98-BFDC-7C6A6E935AD0}">
      <dgm:prSet/>
      <dgm:spPr/>
      <dgm:t>
        <a:bodyPr/>
        <a:lstStyle/>
        <a:p>
          <a:endParaRPr lang="fr-FR"/>
        </a:p>
      </dgm:t>
    </dgm:pt>
    <dgm:pt modelId="{230CD3A1-D575-4B3D-B167-4844F8FF39AD}" type="sibTrans" cxnId="{FAB0ED92-B48D-4E98-BFDC-7C6A6E935AD0}">
      <dgm:prSet/>
      <dgm:spPr/>
      <dgm:t>
        <a:bodyPr/>
        <a:lstStyle/>
        <a:p>
          <a:endParaRPr lang="fr-FR"/>
        </a:p>
      </dgm:t>
    </dgm:pt>
    <dgm:pt modelId="{A7E0D48E-BA38-4AA0-9614-76379C2ECCA9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fr-FR" sz="1100" dirty="0" smtClean="0"/>
            <a:t>IP</a:t>
          </a:r>
        </a:p>
        <a:p>
          <a:r>
            <a:rPr lang="fr-FR" sz="1100" dirty="0" smtClean="0"/>
            <a:t>Date</a:t>
          </a:r>
        </a:p>
        <a:p>
          <a:r>
            <a:rPr lang="fr-FR" sz="1100" dirty="0" err="1" smtClean="0"/>
            <a:t>Hour</a:t>
          </a:r>
          <a:endParaRPr lang="fr-FR" sz="1100" dirty="0" smtClean="0"/>
        </a:p>
        <a:p>
          <a:r>
            <a:rPr lang="fr-FR" sz="1100" dirty="0" err="1" smtClean="0"/>
            <a:t>Duration</a:t>
          </a:r>
          <a:endParaRPr lang="fr-FR" sz="1100" dirty="0"/>
        </a:p>
      </dgm:t>
    </dgm:pt>
    <dgm:pt modelId="{DA9CCE45-57C1-42FB-B492-BE7D25BD6A14}" type="parTrans" cxnId="{997C5B01-6819-4495-9FA7-5E165C127F6D}">
      <dgm:prSet/>
      <dgm:spPr/>
      <dgm:t>
        <a:bodyPr/>
        <a:lstStyle/>
        <a:p>
          <a:endParaRPr lang="fr-FR"/>
        </a:p>
      </dgm:t>
    </dgm:pt>
    <dgm:pt modelId="{7B9BB455-7FAE-4910-BD38-B9AE6D739DCB}" type="sibTrans" cxnId="{997C5B01-6819-4495-9FA7-5E165C127F6D}">
      <dgm:prSet/>
      <dgm:spPr/>
      <dgm:t>
        <a:bodyPr/>
        <a:lstStyle/>
        <a:p>
          <a:endParaRPr lang="fr-FR"/>
        </a:p>
      </dgm:t>
    </dgm:pt>
    <dgm:pt modelId="{44F88831-8404-4AF9-A154-862FE805087F}">
      <dgm:prSet phldrT="[Text]"/>
      <dgm:spPr>
        <a:noFill/>
      </dgm:spPr>
      <dgm:t>
        <a:bodyPr/>
        <a:lstStyle/>
        <a:p>
          <a:pPr algn="l"/>
          <a:r>
            <a:rPr lang="fr-FR" dirty="0" smtClean="0"/>
            <a:t>•••</a:t>
          </a:r>
          <a:endParaRPr lang="fr-FR" dirty="0"/>
        </a:p>
      </dgm:t>
    </dgm:pt>
    <dgm:pt modelId="{EBCC12F4-8039-4957-A7AE-88B24924C60A}" type="parTrans" cxnId="{4896AB7C-76A3-4EDF-8042-41709DEB4041}">
      <dgm:prSet/>
      <dgm:spPr/>
      <dgm:t>
        <a:bodyPr/>
        <a:lstStyle/>
        <a:p>
          <a:endParaRPr lang="fr-FR"/>
        </a:p>
      </dgm:t>
    </dgm:pt>
    <dgm:pt modelId="{18FDF562-79EE-4E44-804D-24EDDE693C3A}" type="sibTrans" cxnId="{4896AB7C-76A3-4EDF-8042-41709DEB4041}">
      <dgm:prSet/>
      <dgm:spPr/>
      <dgm:t>
        <a:bodyPr/>
        <a:lstStyle/>
        <a:p>
          <a:endParaRPr lang="fr-FR"/>
        </a:p>
      </dgm:t>
    </dgm:pt>
    <dgm:pt modelId="{0590A08A-20A1-479A-A705-08D322E36612}" type="pres">
      <dgm:prSet presAssocID="{106418CE-FFD5-4890-AA6F-A74C467DE4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775D661-3675-480F-8306-FA99ABE78780}" type="pres">
      <dgm:prSet presAssocID="{9E6F275D-4C98-481C-AB9C-9D4C2296AA0E}" presName="vertOne" presStyleCnt="0"/>
      <dgm:spPr/>
      <dgm:t>
        <a:bodyPr/>
        <a:lstStyle/>
        <a:p>
          <a:endParaRPr lang="fr-FR"/>
        </a:p>
      </dgm:t>
    </dgm:pt>
    <dgm:pt modelId="{0286ED6E-4D17-47BD-BB4F-6E8BC731E673}" type="pres">
      <dgm:prSet presAssocID="{9E6F275D-4C98-481C-AB9C-9D4C2296AA0E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BD01F9-A7DB-42BA-8FE7-BA20D0A5B9E1}" type="pres">
      <dgm:prSet presAssocID="{9E6F275D-4C98-481C-AB9C-9D4C2296AA0E}" presName="horzOne" presStyleCnt="0"/>
      <dgm:spPr/>
      <dgm:t>
        <a:bodyPr/>
        <a:lstStyle/>
        <a:p>
          <a:endParaRPr lang="fr-FR"/>
        </a:p>
      </dgm:t>
    </dgm:pt>
    <dgm:pt modelId="{5266D4F2-0C56-4106-B539-77A307C8B43E}" type="pres">
      <dgm:prSet presAssocID="{230CD3A1-D575-4B3D-B167-4844F8FF39AD}" presName="sibSpaceOne" presStyleCnt="0"/>
      <dgm:spPr/>
      <dgm:t>
        <a:bodyPr/>
        <a:lstStyle/>
        <a:p>
          <a:endParaRPr lang="fr-FR"/>
        </a:p>
      </dgm:t>
    </dgm:pt>
    <dgm:pt modelId="{E680E064-D600-4B33-8E72-2EC69160341D}" type="pres">
      <dgm:prSet presAssocID="{A7E0D48E-BA38-4AA0-9614-76379C2ECCA9}" presName="vertOne" presStyleCnt="0"/>
      <dgm:spPr/>
      <dgm:t>
        <a:bodyPr/>
        <a:lstStyle/>
        <a:p>
          <a:endParaRPr lang="fr-FR"/>
        </a:p>
      </dgm:t>
    </dgm:pt>
    <dgm:pt modelId="{4F6FD848-40B6-426A-B282-AA32FC96E17F}" type="pres">
      <dgm:prSet presAssocID="{A7E0D48E-BA38-4AA0-9614-76379C2ECCA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7A4E42D-4EBC-4ADF-B939-495F29414A92}" type="pres">
      <dgm:prSet presAssocID="{A7E0D48E-BA38-4AA0-9614-76379C2ECCA9}" presName="horzOne" presStyleCnt="0"/>
      <dgm:spPr/>
      <dgm:t>
        <a:bodyPr/>
        <a:lstStyle/>
        <a:p>
          <a:endParaRPr lang="fr-FR"/>
        </a:p>
      </dgm:t>
    </dgm:pt>
    <dgm:pt modelId="{ECCF4DC6-9B76-4536-A1F2-62AD3BF9506E}" type="pres">
      <dgm:prSet presAssocID="{7B9BB455-7FAE-4910-BD38-B9AE6D739DCB}" presName="sibSpaceOne" presStyleCnt="0"/>
      <dgm:spPr/>
      <dgm:t>
        <a:bodyPr/>
        <a:lstStyle/>
        <a:p>
          <a:endParaRPr lang="fr-FR"/>
        </a:p>
      </dgm:t>
    </dgm:pt>
    <dgm:pt modelId="{724F2E28-7240-4F49-95A3-7D6EB2379E78}" type="pres">
      <dgm:prSet presAssocID="{44F88831-8404-4AF9-A154-862FE805087F}" presName="vertOne" presStyleCnt="0"/>
      <dgm:spPr/>
      <dgm:t>
        <a:bodyPr/>
        <a:lstStyle/>
        <a:p>
          <a:endParaRPr lang="fr-FR"/>
        </a:p>
      </dgm:t>
    </dgm:pt>
    <dgm:pt modelId="{010E0B4E-AEF2-492F-8B25-F16A758BAB20}" type="pres">
      <dgm:prSet presAssocID="{44F88831-8404-4AF9-A154-862FE805087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455963-C6CA-4C93-8ECB-2B2B9697ED95}" type="pres">
      <dgm:prSet presAssocID="{44F88831-8404-4AF9-A154-862FE805087F}" presName="horzOne" presStyleCnt="0"/>
      <dgm:spPr/>
      <dgm:t>
        <a:bodyPr/>
        <a:lstStyle/>
        <a:p>
          <a:endParaRPr lang="fr-FR"/>
        </a:p>
      </dgm:t>
    </dgm:pt>
  </dgm:ptLst>
  <dgm:cxnLst>
    <dgm:cxn modelId="{997C5B01-6819-4495-9FA7-5E165C127F6D}" srcId="{106418CE-FFD5-4890-AA6F-A74C467DE413}" destId="{A7E0D48E-BA38-4AA0-9614-76379C2ECCA9}" srcOrd="1" destOrd="0" parTransId="{DA9CCE45-57C1-42FB-B492-BE7D25BD6A14}" sibTransId="{7B9BB455-7FAE-4910-BD38-B9AE6D739DCB}"/>
    <dgm:cxn modelId="{ECE09640-36DC-40BF-A226-1820B25150D1}" type="presOf" srcId="{44F88831-8404-4AF9-A154-862FE805087F}" destId="{010E0B4E-AEF2-492F-8B25-F16A758BAB20}" srcOrd="0" destOrd="0" presId="urn:microsoft.com/office/officeart/2005/8/layout/hierarchy4"/>
    <dgm:cxn modelId="{7391BB2F-3CF2-4EC2-8636-5852ACFA4CA0}" type="presOf" srcId="{106418CE-FFD5-4890-AA6F-A74C467DE413}" destId="{0590A08A-20A1-479A-A705-08D322E36612}" srcOrd="0" destOrd="0" presId="urn:microsoft.com/office/officeart/2005/8/layout/hierarchy4"/>
    <dgm:cxn modelId="{1C3C5B61-371A-4BF4-8BE2-C52B6A1DC86E}" type="presOf" srcId="{9E6F275D-4C98-481C-AB9C-9D4C2296AA0E}" destId="{0286ED6E-4D17-47BD-BB4F-6E8BC731E673}" srcOrd="0" destOrd="0" presId="urn:microsoft.com/office/officeart/2005/8/layout/hierarchy4"/>
    <dgm:cxn modelId="{FAB0ED92-B48D-4E98-BFDC-7C6A6E935AD0}" srcId="{106418CE-FFD5-4890-AA6F-A74C467DE413}" destId="{9E6F275D-4C98-481C-AB9C-9D4C2296AA0E}" srcOrd="0" destOrd="0" parTransId="{9F790C2F-1472-46BD-AE30-6114D69CCE02}" sibTransId="{230CD3A1-D575-4B3D-B167-4844F8FF39AD}"/>
    <dgm:cxn modelId="{3C3D0317-D13C-4E25-911E-C202A9108857}" type="presOf" srcId="{A7E0D48E-BA38-4AA0-9614-76379C2ECCA9}" destId="{4F6FD848-40B6-426A-B282-AA32FC96E17F}" srcOrd="0" destOrd="0" presId="urn:microsoft.com/office/officeart/2005/8/layout/hierarchy4"/>
    <dgm:cxn modelId="{4896AB7C-76A3-4EDF-8042-41709DEB4041}" srcId="{106418CE-FFD5-4890-AA6F-A74C467DE413}" destId="{44F88831-8404-4AF9-A154-862FE805087F}" srcOrd="2" destOrd="0" parTransId="{EBCC12F4-8039-4957-A7AE-88B24924C60A}" sibTransId="{18FDF562-79EE-4E44-804D-24EDDE693C3A}"/>
    <dgm:cxn modelId="{7B53B6AF-122A-4DA4-817B-9BE493C65C2C}" type="presParOf" srcId="{0590A08A-20A1-479A-A705-08D322E36612}" destId="{2775D661-3675-480F-8306-FA99ABE78780}" srcOrd="0" destOrd="0" presId="urn:microsoft.com/office/officeart/2005/8/layout/hierarchy4"/>
    <dgm:cxn modelId="{31181383-9837-45F4-8D79-78D837FB7424}" type="presParOf" srcId="{2775D661-3675-480F-8306-FA99ABE78780}" destId="{0286ED6E-4D17-47BD-BB4F-6E8BC731E673}" srcOrd="0" destOrd="0" presId="urn:microsoft.com/office/officeart/2005/8/layout/hierarchy4"/>
    <dgm:cxn modelId="{526EA587-03E8-4ABB-B17A-82FCA20167DD}" type="presParOf" srcId="{2775D661-3675-480F-8306-FA99ABE78780}" destId="{37BD01F9-A7DB-42BA-8FE7-BA20D0A5B9E1}" srcOrd="1" destOrd="0" presId="urn:microsoft.com/office/officeart/2005/8/layout/hierarchy4"/>
    <dgm:cxn modelId="{3052D653-FB66-4C9F-B688-61894A978E44}" type="presParOf" srcId="{0590A08A-20A1-479A-A705-08D322E36612}" destId="{5266D4F2-0C56-4106-B539-77A307C8B43E}" srcOrd="1" destOrd="0" presId="urn:microsoft.com/office/officeart/2005/8/layout/hierarchy4"/>
    <dgm:cxn modelId="{12A92930-7568-4F83-ABB6-1465FF4D2CAB}" type="presParOf" srcId="{0590A08A-20A1-479A-A705-08D322E36612}" destId="{E680E064-D600-4B33-8E72-2EC69160341D}" srcOrd="2" destOrd="0" presId="urn:microsoft.com/office/officeart/2005/8/layout/hierarchy4"/>
    <dgm:cxn modelId="{D0CFED60-4490-4E53-9E87-AD9A70AE2C45}" type="presParOf" srcId="{E680E064-D600-4B33-8E72-2EC69160341D}" destId="{4F6FD848-40B6-426A-B282-AA32FC96E17F}" srcOrd="0" destOrd="0" presId="urn:microsoft.com/office/officeart/2005/8/layout/hierarchy4"/>
    <dgm:cxn modelId="{4E8A3CC1-055B-4CAA-8CC3-457772C09117}" type="presParOf" srcId="{E680E064-D600-4B33-8E72-2EC69160341D}" destId="{E7A4E42D-4EBC-4ADF-B939-495F29414A92}" srcOrd="1" destOrd="0" presId="urn:microsoft.com/office/officeart/2005/8/layout/hierarchy4"/>
    <dgm:cxn modelId="{E59AAAC3-546E-496D-8DDD-3CCC3A28525A}" type="presParOf" srcId="{0590A08A-20A1-479A-A705-08D322E36612}" destId="{ECCF4DC6-9B76-4536-A1F2-62AD3BF9506E}" srcOrd="3" destOrd="0" presId="urn:microsoft.com/office/officeart/2005/8/layout/hierarchy4"/>
    <dgm:cxn modelId="{CCA74AD5-2E89-43EF-A159-F8DE34242B78}" type="presParOf" srcId="{0590A08A-20A1-479A-A705-08D322E36612}" destId="{724F2E28-7240-4F49-95A3-7D6EB2379E78}" srcOrd="4" destOrd="0" presId="urn:microsoft.com/office/officeart/2005/8/layout/hierarchy4"/>
    <dgm:cxn modelId="{EF0F0467-2D78-48F7-A07A-8D53597693FF}" type="presParOf" srcId="{724F2E28-7240-4F49-95A3-7D6EB2379E78}" destId="{010E0B4E-AEF2-492F-8B25-F16A758BAB20}" srcOrd="0" destOrd="0" presId="urn:microsoft.com/office/officeart/2005/8/layout/hierarchy4"/>
    <dgm:cxn modelId="{6992AD65-C964-4420-A110-A134542DBDE7}" type="presParOf" srcId="{724F2E28-7240-4F49-95A3-7D6EB2379E78}" destId="{B4455963-C6CA-4C93-8ECB-2B2B9697ED95}" srcOrd="1" destOrd="0" presId="urn:microsoft.com/office/officeart/2005/8/layout/hierarchy4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2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1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0.wmf"/><Relationship Id="rId5" Type="http://schemas.openxmlformats.org/officeDocument/2006/relationships/image" Target="../media/image56.wmf"/><Relationship Id="rId10" Type="http://schemas.openxmlformats.org/officeDocument/2006/relationships/image" Target="../media/image31.wmf"/><Relationship Id="rId4" Type="http://schemas.openxmlformats.org/officeDocument/2006/relationships/image" Target="../media/image55.wmf"/><Relationship Id="rId9" Type="http://schemas.openxmlformats.org/officeDocument/2006/relationships/image" Target="../media/image30.wmf"/><Relationship Id="rId1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914" cy="5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3" tIns="44586" rIns="89173" bIns="44586" numCol="1" anchor="t" anchorCtr="0" compatLnSpc="1">
            <a:prstTxWarp prst="textNoShape">
              <a:avLst/>
            </a:prstTxWarp>
          </a:bodyPr>
          <a:lstStyle>
            <a:lvl1pPr defTabSz="892392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365" y="1"/>
            <a:ext cx="2943913" cy="5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3" tIns="44586" rIns="89173" bIns="44586" numCol="1" anchor="t" anchorCtr="0" compatLnSpc="1">
            <a:prstTxWarp prst="textNoShape">
              <a:avLst/>
            </a:prstTxWarp>
          </a:bodyPr>
          <a:lstStyle>
            <a:lvl1pPr algn="r" defTabSz="892392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43836"/>
            <a:ext cx="2943914" cy="44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3" tIns="44586" rIns="89173" bIns="44586" numCol="1" anchor="b" anchorCtr="0" compatLnSpc="1">
            <a:prstTxWarp prst="textNoShape">
              <a:avLst/>
            </a:prstTxWarp>
          </a:bodyPr>
          <a:lstStyle>
            <a:lvl1pPr defTabSz="892392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365" y="9543836"/>
            <a:ext cx="2943913" cy="44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3" tIns="44586" rIns="89173" bIns="44586" numCol="1" anchor="b" anchorCtr="0" compatLnSpc="1">
            <a:prstTxWarp prst="textNoShape">
              <a:avLst/>
            </a:prstTxWarp>
          </a:bodyPr>
          <a:lstStyle>
            <a:lvl1pPr algn="r" defTabSz="892392">
              <a:defRPr sz="1200" smtClean="0"/>
            </a:lvl1pPr>
          </a:lstStyle>
          <a:p>
            <a:pPr>
              <a:defRPr/>
            </a:pPr>
            <a:fld id="{76365FCE-2F97-4A7B-8C0F-05240B05F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543" cy="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 defTabSz="966090">
              <a:defRPr sz="13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8" y="3"/>
            <a:ext cx="2972542" cy="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>
            <a:lvl1pPr algn="r" defTabSz="966090">
              <a:defRPr sz="13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9300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7" y="4755876"/>
            <a:ext cx="5028988" cy="450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0141"/>
            <a:ext cx="2972543" cy="5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 defTabSz="966090">
              <a:defRPr sz="13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8" y="9510141"/>
            <a:ext cx="2972542" cy="5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4" tIns="48297" rIns="96594" bIns="48297" numCol="1" anchor="b" anchorCtr="0" compatLnSpc="1">
            <a:prstTxWarp prst="textNoShape">
              <a:avLst/>
            </a:prstTxWarp>
          </a:bodyPr>
          <a:lstStyle>
            <a:lvl1pPr algn="r" defTabSz="966090">
              <a:defRPr sz="1300" b="0" smtClean="0"/>
            </a:lvl1pPr>
          </a:lstStyle>
          <a:p>
            <a:pPr>
              <a:defRPr/>
            </a:pPr>
            <a:fld id="{D033E497-EE51-49F9-850C-97003DF6BB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04EE8-B5F4-48DC-BF2C-678F082286BF}" type="slidenum">
              <a:rPr lang="fr-FR"/>
              <a:pPr/>
              <a:t>1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2400" b="1" dirty="0" smtClean="0"/>
              <a:t>This </a:t>
            </a:r>
            <a:r>
              <a:rPr lang="fr-FR" sz="2400" b="1" dirty="0" err="1" smtClean="0"/>
              <a:t>work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about </a:t>
            </a:r>
            <a:r>
              <a:rPr lang="fr-FR" sz="2400" b="1" dirty="0" err="1" smtClean="0"/>
              <a:t>approximate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dAta</a:t>
            </a:r>
            <a:r>
              <a:rPr lang="fr-FR" sz="2400" b="1" dirty="0" smtClean="0"/>
              <a:t> exchange.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This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a joint talk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phd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adviser</a:t>
            </a:r>
            <a:r>
              <a:rPr lang="fr-FR" sz="2400" b="1" dirty="0" smtClean="0"/>
              <a:t> Michel de Rougemont.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10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11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A FSM consists in … and a transition relation : </a:t>
            </a:r>
          </a:p>
          <a:p>
            <a:r>
              <a:rPr lang="en-US" sz="2000" b="1" dirty="0" smtClean="0"/>
              <a:t>given a state and a label (lhs), </a:t>
            </a:r>
          </a:p>
          <a:p>
            <a:r>
              <a:rPr lang="en-US" sz="2000" b="1" dirty="0" smtClean="0"/>
              <a:t>it allows to output a word and continue the transformation on the state given on the </a:t>
            </a:r>
            <a:r>
              <a:rPr lang="en-US" sz="2000" b="1" dirty="0" err="1" smtClean="0"/>
              <a:t>rhs</a:t>
            </a:r>
            <a:endParaRPr lang="en-US" sz="2000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B0B05-8EA0-40F3-A0B8-E01BA07F5600}" type="slidenum">
              <a:rPr lang="fr-FR"/>
              <a:pPr/>
              <a:t>12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3" tIns="44586" rIns="89173" bIns="44586"/>
          <a:lstStyle/>
          <a:p>
            <a:r>
              <a:rPr lang="en-US" b="1" dirty="0" smtClean="0"/>
              <a:t>In the classical situation, a property divides a class of structure into two</a:t>
            </a:r>
            <a:r>
              <a:rPr lang="en-US" sz="2800" b="1" dirty="0" smtClean="0"/>
              <a:t> Areas</a:t>
            </a:r>
            <a:r>
              <a:rPr lang="en-US" b="1" dirty="0" smtClean="0"/>
              <a:t>, those satisfying the property and those not satisfying the property. In </a:t>
            </a:r>
            <a:r>
              <a:rPr lang="en-US" sz="2800" b="1" dirty="0" smtClean="0"/>
              <a:t>our case</a:t>
            </a:r>
            <a:r>
              <a:rPr lang="en-US" b="1" dirty="0" smtClean="0"/>
              <a:t>, we have </a:t>
            </a:r>
            <a:r>
              <a:rPr lang="en-US" sz="2800" b="1" dirty="0" smtClean="0"/>
              <a:t>three areas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Instances </a:t>
            </a:r>
            <a:r>
              <a:rPr lang="en-US" sz="2800" dirty="0" smtClean="0"/>
              <a:t>satisfying </a:t>
            </a:r>
            <a:r>
              <a:rPr lang="en-US" b="1" dirty="0" smtClean="0"/>
              <a:t>the property where we want to </a:t>
            </a:r>
            <a:r>
              <a:rPr lang="en-US" sz="2800" dirty="0" smtClean="0"/>
              <a:t>accept.	</a:t>
            </a:r>
            <a:r>
              <a:rPr lang="en-US" b="1" dirty="0" smtClean="0"/>
              <a:t>Instances </a:t>
            </a:r>
            <a:r>
              <a:rPr lang="en-US" sz="2800" b="1" dirty="0" smtClean="0"/>
              <a:t>far from satisfying</a:t>
            </a:r>
            <a:r>
              <a:rPr lang="en-US" b="1" dirty="0" smtClean="0"/>
              <a:t> the property on which we want to </a:t>
            </a:r>
            <a:r>
              <a:rPr lang="en-US" sz="2800" b="1" dirty="0" smtClean="0"/>
              <a:t>reject with high probability	</a:t>
            </a:r>
            <a:r>
              <a:rPr lang="en-US" b="1" dirty="0" smtClean="0"/>
              <a:t>And the </a:t>
            </a:r>
            <a:r>
              <a:rPr lang="en-US" sz="2800" b="1" dirty="0" smtClean="0"/>
              <a:t>area between</a:t>
            </a:r>
            <a:r>
              <a:rPr lang="en-US" b="1" dirty="0" smtClean="0"/>
              <a:t> where we </a:t>
            </a:r>
            <a:r>
              <a:rPr lang="en-US" sz="2800" b="1" dirty="0" smtClean="0"/>
              <a:t>do not guaranty the result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13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14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15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97" tIns="46249" rIns="92497" bIns="46249"/>
          <a:lstStyle/>
          <a:p>
            <a:pPr marL="276899" indent="-276899" eaLnBrk="1" fontAlgn="auto" hangingPunct="1">
              <a:spcBef>
                <a:spcPts val="606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Regroup similar loops together (moves)</a:t>
            </a:r>
          </a:p>
          <a:p>
            <a:pPr marL="738396" lvl="1" indent="-276899" eaLnBrk="1" fontAlgn="auto" hangingPunct="1">
              <a:spcBef>
                <a:spcPts val="606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Few uses of a loop -&gt; negligible effect on the statistics</a:t>
            </a:r>
          </a:p>
          <a:p>
            <a:pPr marL="738396" lvl="1" indent="-276899" eaLnBrk="1" fontAlgn="auto" hangingPunct="1">
              <a:spcBef>
                <a:spcPts val="606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use of a loop -&gt;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edge effect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negligible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16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97" tIns="46249" rIns="92497" bIns="46249"/>
          <a:lstStyle/>
          <a:p>
            <a:pPr marL="0" lvl="1" defTabSz="922995"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(set of compatible loops of length less than c.m.k²)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17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r>
              <a:rPr lang="en-GB" sz="1400" dirty="0" smtClean="0"/>
              <a:t>Now we see the</a:t>
            </a:r>
            <a:r>
              <a:rPr lang="en-GB" sz="2000" b="1" dirty="0" smtClean="0"/>
              <a:t> representation</a:t>
            </a:r>
            <a:r>
              <a:rPr lang="en-GB" sz="1400" dirty="0" smtClean="0"/>
              <a:t> of a regular language </a:t>
            </a:r>
            <a:r>
              <a:rPr lang="en-GB" sz="2000" b="1" dirty="0" smtClean="0"/>
              <a:t>in the space of statistics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H is defined by the </a:t>
            </a:r>
            <a:r>
              <a:rPr lang="en-GB" sz="2000" b="1" dirty="0" smtClean="0"/>
              <a:t>set of the statistics of all</a:t>
            </a:r>
            <a:r>
              <a:rPr lang="en-GB" sz="1400" dirty="0" smtClean="0"/>
              <a:t> the words in the language and we can show that </a:t>
            </a:r>
            <a:r>
              <a:rPr lang="en-GB" sz="2000" b="1" dirty="0" smtClean="0"/>
              <a:t>H is a union of </a:t>
            </a:r>
            <a:r>
              <a:rPr lang="en-GB" sz="2000" b="1" dirty="0" err="1" smtClean="0"/>
              <a:t>polytopes</a:t>
            </a:r>
            <a:r>
              <a:rPr lang="en-GB" sz="1400" dirty="0" smtClean="0"/>
              <a:t>.</a:t>
            </a:r>
          </a:p>
          <a:p>
            <a:r>
              <a:rPr lang="en-GB" sz="2000" b="1" dirty="0" smtClean="0"/>
              <a:t>Lets keep k=2</a:t>
            </a:r>
            <a:r>
              <a:rPr lang="en-GB" sz="1400" dirty="0" smtClean="0"/>
              <a:t>, each </a:t>
            </a:r>
            <a:r>
              <a:rPr lang="en-GB" sz="2000" b="1" dirty="0" smtClean="0"/>
              <a:t>summit </a:t>
            </a:r>
            <a:r>
              <a:rPr lang="en-GB" sz="1400" dirty="0" smtClean="0"/>
              <a:t>of a </a:t>
            </a:r>
            <a:r>
              <a:rPr lang="en-GB" sz="1400" dirty="0" err="1" smtClean="0"/>
              <a:t>polytopes</a:t>
            </a:r>
            <a:r>
              <a:rPr lang="en-GB" sz="1400" dirty="0" smtClean="0"/>
              <a:t> corresponds to a loop of the given expression and this expression generates 2 </a:t>
            </a:r>
            <a:r>
              <a:rPr lang="en-GB" sz="1400" dirty="0" err="1" smtClean="0"/>
              <a:t>polytopes</a:t>
            </a:r>
            <a:endParaRPr lang="en-GB" sz="1400" dirty="0" smtClean="0"/>
          </a:p>
          <a:p>
            <a:r>
              <a:rPr lang="en-GB" sz="1400" dirty="0" smtClean="0"/>
              <a:t>We have now a </a:t>
            </a:r>
            <a:r>
              <a:rPr lang="en-GB" sz="2000" b="1" dirty="0" smtClean="0"/>
              <a:t>membership tester</a:t>
            </a:r>
            <a:r>
              <a:rPr lang="en-GB" sz="1400" dirty="0" smtClean="0"/>
              <a:t> to</a:t>
            </a:r>
            <a:r>
              <a:rPr lang="en-GB" sz="2000" b="1" dirty="0" smtClean="0"/>
              <a:t> decide</a:t>
            </a:r>
            <a:r>
              <a:rPr lang="en-GB" sz="1400" dirty="0" smtClean="0"/>
              <a:t> if a </a:t>
            </a:r>
            <a:r>
              <a:rPr lang="en-GB" sz="2000" b="1" dirty="0" smtClean="0"/>
              <a:t>word </a:t>
            </a:r>
            <a:r>
              <a:rPr lang="en-GB" sz="1400" dirty="0" smtClean="0"/>
              <a:t>is </a:t>
            </a:r>
            <a:r>
              <a:rPr lang="en-GB" sz="2000" b="1" dirty="0" smtClean="0"/>
              <a:t>close to</a:t>
            </a:r>
            <a:r>
              <a:rPr lang="en-GB" sz="1400" dirty="0" smtClean="0"/>
              <a:t> the regular expression :</a:t>
            </a:r>
          </a:p>
          <a:p>
            <a:r>
              <a:rPr lang="en-GB" sz="1400" dirty="0" smtClean="0"/>
              <a:t>It </a:t>
            </a:r>
            <a:r>
              <a:rPr lang="en-GB" sz="2000" b="1" dirty="0" smtClean="0"/>
              <a:t>approximates </a:t>
            </a:r>
            <a:r>
              <a:rPr lang="en-GB" sz="2000" b="1" dirty="0" err="1" smtClean="0"/>
              <a:t>ustat</a:t>
            </a:r>
            <a:r>
              <a:rPr lang="en-GB" sz="2000" b="1" dirty="0" smtClean="0"/>
              <a:t>(w) by Y</a:t>
            </a:r>
            <a:r>
              <a:rPr lang="en-GB" sz="1400" dirty="0" smtClean="0"/>
              <a:t> (with sampling), then compute the </a:t>
            </a:r>
            <a:r>
              <a:rPr lang="en-GB" sz="2000" b="1" dirty="0" smtClean="0"/>
              <a:t>geometrical distance</a:t>
            </a:r>
            <a:r>
              <a:rPr lang="en-GB" sz="1400" dirty="0" smtClean="0"/>
              <a:t> </a:t>
            </a:r>
            <a:r>
              <a:rPr lang="en-GB" sz="1400" dirty="0" err="1" smtClean="0"/>
              <a:t>beetween</a:t>
            </a:r>
            <a:r>
              <a:rPr lang="en-GB" sz="1400" dirty="0" smtClean="0"/>
              <a:t> this vector and H </a:t>
            </a:r>
            <a:r>
              <a:rPr lang="en-GB" sz="2000" b="1" dirty="0" smtClean="0"/>
              <a:t>and accept</a:t>
            </a:r>
            <a:r>
              <a:rPr lang="en-GB" sz="1400" dirty="0" smtClean="0"/>
              <a:t> if and only if this geometrical distance is small.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18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r>
              <a:rPr lang="en-GB" sz="1400" dirty="0" smtClean="0"/>
              <a:t>Now we see the</a:t>
            </a:r>
            <a:r>
              <a:rPr lang="en-GB" sz="2000" b="1" dirty="0" smtClean="0"/>
              <a:t> representation</a:t>
            </a:r>
            <a:r>
              <a:rPr lang="en-GB" sz="1400" dirty="0" smtClean="0"/>
              <a:t> of a regular language </a:t>
            </a:r>
            <a:r>
              <a:rPr lang="en-GB" sz="2000" b="1" dirty="0" smtClean="0"/>
              <a:t>in the space of statistics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H is defined by the </a:t>
            </a:r>
            <a:r>
              <a:rPr lang="en-GB" sz="2000" b="1" dirty="0" smtClean="0"/>
              <a:t>set of the statistics of all</a:t>
            </a:r>
            <a:r>
              <a:rPr lang="en-GB" sz="1400" dirty="0" smtClean="0"/>
              <a:t> the words in the language and we can show that </a:t>
            </a:r>
            <a:r>
              <a:rPr lang="en-GB" sz="2000" b="1" dirty="0" smtClean="0"/>
              <a:t>H is a union of </a:t>
            </a:r>
            <a:r>
              <a:rPr lang="en-GB" sz="2000" b="1" dirty="0" err="1" smtClean="0"/>
              <a:t>polytopes</a:t>
            </a:r>
            <a:r>
              <a:rPr lang="en-GB" sz="1400" dirty="0" smtClean="0"/>
              <a:t>.</a:t>
            </a:r>
          </a:p>
          <a:p>
            <a:r>
              <a:rPr lang="en-GB" sz="2000" b="1" dirty="0" smtClean="0"/>
              <a:t>Lets keep k=2</a:t>
            </a:r>
            <a:r>
              <a:rPr lang="en-GB" sz="1400" dirty="0" smtClean="0"/>
              <a:t>, each </a:t>
            </a:r>
            <a:r>
              <a:rPr lang="en-GB" sz="2000" b="1" dirty="0" smtClean="0"/>
              <a:t>summit </a:t>
            </a:r>
            <a:r>
              <a:rPr lang="en-GB" sz="1400" dirty="0" smtClean="0"/>
              <a:t>of a </a:t>
            </a:r>
            <a:r>
              <a:rPr lang="en-GB" sz="1400" dirty="0" err="1" smtClean="0"/>
              <a:t>polytopes</a:t>
            </a:r>
            <a:r>
              <a:rPr lang="en-GB" sz="1400" dirty="0" smtClean="0"/>
              <a:t> corresponds to a loop of the given expression and this expression generates 2 </a:t>
            </a:r>
            <a:r>
              <a:rPr lang="en-GB" sz="1400" dirty="0" err="1" smtClean="0"/>
              <a:t>polytopes</a:t>
            </a:r>
            <a:endParaRPr lang="en-GB" sz="1400" dirty="0" smtClean="0"/>
          </a:p>
          <a:p>
            <a:r>
              <a:rPr lang="en-GB" sz="1400" dirty="0" smtClean="0"/>
              <a:t>We have now a </a:t>
            </a:r>
            <a:r>
              <a:rPr lang="en-GB" sz="2000" b="1" dirty="0" smtClean="0"/>
              <a:t>membership tester</a:t>
            </a:r>
            <a:r>
              <a:rPr lang="en-GB" sz="1400" dirty="0" smtClean="0"/>
              <a:t> to</a:t>
            </a:r>
            <a:r>
              <a:rPr lang="en-GB" sz="2000" b="1" dirty="0" smtClean="0"/>
              <a:t> decide</a:t>
            </a:r>
            <a:r>
              <a:rPr lang="en-GB" sz="1400" dirty="0" smtClean="0"/>
              <a:t> if a </a:t>
            </a:r>
            <a:r>
              <a:rPr lang="en-GB" sz="2000" b="1" dirty="0" smtClean="0"/>
              <a:t>word </a:t>
            </a:r>
            <a:r>
              <a:rPr lang="en-GB" sz="1400" dirty="0" smtClean="0"/>
              <a:t>is </a:t>
            </a:r>
            <a:r>
              <a:rPr lang="en-GB" sz="2000" b="1" dirty="0" smtClean="0"/>
              <a:t>close to</a:t>
            </a:r>
            <a:r>
              <a:rPr lang="en-GB" sz="1400" dirty="0" smtClean="0"/>
              <a:t> the regular expression :</a:t>
            </a:r>
          </a:p>
          <a:p>
            <a:r>
              <a:rPr lang="en-GB" sz="1400" dirty="0" smtClean="0"/>
              <a:t>It </a:t>
            </a:r>
            <a:r>
              <a:rPr lang="en-GB" sz="2000" b="1" dirty="0" smtClean="0"/>
              <a:t>approximates </a:t>
            </a:r>
            <a:r>
              <a:rPr lang="en-GB" sz="2000" b="1" dirty="0" err="1" smtClean="0"/>
              <a:t>ustat</a:t>
            </a:r>
            <a:r>
              <a:rPr lang="en-GB" sz="2000" b="1" dirty="0" smtClean="0"/>
              <a:t>(w) by Y</a:t>
            </a:r>
            <a:r>
              <a:rPr lang="en-GB" sz="1400" dirty="0" smtClean="0"/>
              <a:t> (with sampling), then compute the </a:t>
            </a:r>
            <a:r>
              <a:rPr lang="en-GB" sz="2000" b="1" dirty="0" smtClean="0"/>
              <a:t>geometrical distance</a:t>
            </a:r>
            <a:r>
              <a:rPr lang="en-GB" sz="1400" dirty="0" smtClean="0"/>
              <a:t> </a:t>
            </a:r>
            <a:r>
              <a:rPr lang="en-GB" sz="1400" dirty="0" err="1" smtClean="0"/>
              <a:t>beetween</a:t>
            </a:r>
            <a:r>
              <a:rPr lang="en-GB" sz="1400" dirty="0" smtClean="0"/>
              <a:t> this vector and H </a:t>
            </a:r>
            <a:r>
              <a:rPr lang="en-GB" sz="2000" b="1" dirty="0" smtClean="0"/>
              <a:t>and accept</a:t>
            </a:r>
            <a:r>
              <a:rPr lang="en-GB" sz="1400" dirty="0" smtClean="0"/>
              <a:t> if and only if this geometrical distance is small.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19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22D4C-86FF-4157-B094-7DDA2686D978}" type="slidenum">
              <a:rPr lang="fr-FR"/>
              <a:pPr/>
              <a:t>2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r>
              <a:rPr lang="en-US" sz="1800" b="1" dirty="0" smtClean="0"/>
              <a:t>Practical : exchange files in diff format for the purpose of visualization</a:t>
            </a:r>
          </a:p>
          <a:p>
            <a:r>
              <a:rPr lang="en-US" sz="1800" b="1" dirty="0" smtClean="0"/>
              <a:t>Theoretical : bring approximation in the picture</a:t>
            </a:r>
          </a:p>
          <a:p>
            <a:endParaRPr lang="en-US" sz="3200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4502B-FE75-4792-A0CB-638B5C0849F5}" type="slidenum">
              <a:rPr lang="fr-FR"/>
              <a:pPr/>
              <a:t>20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3" tIns="44586" rIns="89173" bIns="44586"/>
          <a:lstStyle/>
          <a:p>
            <a:r>
              <a:rPr lang="en-US" sz="1600" b="1" dirty="0" smtClean="0"/>
              <a:t>Distance with moves </a:t>
            </a:r>
            <a:r>
              <a:rPr lang="en-US" sz="3200" dirty="0" smtClean="0"/>
              <a:t>is a specific generalization of the </a:t>
            </a:r>
            <a:r>
              <a:rPr lang="en-US" sz="1600" b="1" dirty="0" smtClean="0"/>
              <a:t>classical edit distance with a </a:t>
            </a:r>
            <a:r>
              <a:rPr lang="en-US" sz="3200" dirty="0" smtClean="0"/>
              <a:t>new atomic operator</a:t>
            </a:r>
            <a:r>
              <a:rPr lang="en-US" sz="1600" b="1" dirty="0" smtClean="0"/>
              <a:t> which allows to move in one step a consecutive bloc of letters into another position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On trees, it considers</a:t>
            </a:r>
            <a:r>
              <a:rPr lang="en-US" sz="3200" dirty="0" smtClean="0"/>
              <a:t> insertion </a:t>
            </a:r>
            <a:r>
              <a:rPr lang="en-US" sz="1600" b="1" dirty="0" smtClean="0"/>
              <a:t>and </a:t>
            </a:r>
            <a:r>
              <a:rPr lang="en-US" sz="3200" dirty="0" smtClean="0"/>
              <a:t>deletion</a:t>
            </a:r>
            <a:r>
              <a:rPr lang="en-US" sz="1600" b="1" dirty="0" smtClean="0"/>
              <a:t> of a </a:t>
            </a:r>
            <a:r>
              <a:rPr lang="en-US" sz="3200" dirty="0" smtClean="0"/>
              <a:t>node</a:t>
            </a:r>
            <a:r>
              <a:rPr lang="en-US" sz="1600" b="1" dirty="0" smtClean="0"/>
              <a:t> and an</a:t>
            </a:r>
            <a:r>
              <a:rPr lang="en-US" sz="3200" dirty="0" smtClean="0"/>
              <a:t> edge</a:t>
            </a:r>
            <a:r>
              <a:rPr lang="en-US" sz="1600" b="1" dirty="0" smtClean="0"/>
              <a:t>, </a:t>
            </a:r>
            <a:r>
              <a:rPr lang="en-US" sz="3200" dirty="0" smtClean="0"/>
              <a:t>change the label</a:t>
            </a:r>
            <a:r>
              <a:rPr lang="en-US" sz="1600" b="1" dirty="0" smtClean="0"/>
              <a:t> of a node, and </a:t>
            </a:r>
            <a:r>
              <a:rPr lang="en-US" sz="3200" dirty="0" smtClean="0"/>
              <a:t>the move operation consists in</a:t>
            </a:r>
            <a:r>
              <a:rPr lang="en-US" sz="1600" b="1" dirty="0" smtClean="0"/>
              <a:t> moving a </a:t>
            </a:r>
            <a:r>
              <a:rPr lang="en-US" sz="1600" b="1" dirty="0" err="1" smtClean="0"/>
              <a:t>subtree</a:t>
            </a:r>
            <a:r>
              <a:rPr lang="en-US" sz="1600" b="1" dirty="0" smtClean="0"/>
              <a:t> into another position</a:t>
            </a:r>
            <a:endParaRPr lang="fr-FR" sz="1600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21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22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23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24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Larger</a:t>
            </a:r>
            <a:r>
              <a:rPr lang="en-US" sz="2000" b="1" baseline="0" dirty="0" smtClean="0"/>
              <a:t> alphabet</a:t>
            </a:r>
          </a:p>
          <a:p>
            <a:r>
              <a:rPr lang="en-US" sz="2000" b="1" baseline="0" dirty="0" err="1" smtClean="0"/>
              <a:t>Squeleton</a:t>
            </a:r>
            <a:endParaRPr lang="en-US" sz="2000" b="1" baseline="0" dirty="0" smtClean="0"/>
          </a:p>
          <a:p>
            <a:r>
              <a:rPr lang="en-US" sz="2000" b="1" baseline="0" dirty="0" smtClean="0"/>
              <a:t>Diff between </a:t>
            </a:r>
            <a:r>
              <a:rPr lang="en-US" sz="2000" b="1" baseline="0" dirty="0" err="1" smtClean="0"/>
              <a:t>matrice</a:t>
            </a:r>
            <a:r>
              <a:rPr lang="en-US" sz="2000" b="1" baseline="0" dirty="0" smtClean="0"/>
              <a:t> of same order </a:t>
            </a:r>
          </a:p>
          <a:p>
            <a:r>
              <a:rPr lang="en-US" sz="2000" b="1" baseline="0" dirty="0" smtClean="0"/>
              <a:t>Diff w(t)</a:t>
            </a:r>
            <a:endParaRPr lang="en-US" sz="2000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25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noFill/>
          <a:ln/>
        </p:spPr>
        <p:txBody>
          <a:bodyPr lIns="92497" tIns="46249" rIns="92497" bIns="46249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26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tree</a:t>
            </a:r>
            <a:r>
              <a:rPr lang="en-US" sz="2000" b="1" baseline="0" dirty="0" smtClean="0"/>
              <a:t> : matrices instead of vector</a:t>
            </a:r>
          </a:p>
          <a:p>
            <a:r>
              <a:rPr lang="en-US" sz="2000" b="1" baseline="0" dirty="0" smtClean="0"/>
              <a:t>DTD : union of </a:t>
            </a:r>
            <a:r>
              <a:rPr lang="en-US" sz="2000" b="1" baseline="0" dirty="0" err="1" smtClean="0"/>
              <a:t>polytopes</a:t>
            </a:r>
            <a:endParaRPr lang="en-US" sz="2000" b="1" baseline="0" dirty="0" smtClean="0"/>
          </a:p>
          <a:p>
            <a:r>
              <a:rPr lang="en-US" sz="2000" b="1" baseline="0" dirty="0" smtClean="0"/>
              <a:t>Transducer : union of </a:t>
            </a:r>
            <a:r>
              <a:rPr lang="en-US" sz="2000" b="1" baseline="0" dirty="0" err="1" smtClean="0"/>
              <a:t>polytopes</a:t>
            </a:r>
            <a:r>
              <a:rPr lang="en-US" sz="2000" b="1" baseline="0" dirty="0" smtClean="0"/>
              <a:t> (in the space input, output, </a:t>
            </a:r>
            <a:r>
              <a:rPr lang="en-US" sz="2000" b="1" baseline="0" dirty="0" err="1" smtClean="0"/>
              <a:t>distorsion</a:t>
            </a:r>
            <a:r>
              <a:rPr lang="en-US" sz="2000" b="1" baseline="0" dirty="0" smtClean="0"/>
              <a:t>)</a:t>
            </a:r>
            <a:endParaRPr lang="en-US" sz="2000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27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composante</a:t>
            </a:r>
            <a:r>
              <a:rPr lang="en-US" dirty="0" smtClean="0"/>
              <a:t> 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moyenne</a:t>
            </a:r>
            <a:endParaRPr lang="en-US" baseline="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3E497-EE51-49F9-850C-97003DF6BB9B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31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B0B05-8EA0-40F3-A0B8-E01BA07F5600}" type="slidenum">
              <a:rPr lang="fr-FR"/>
              <a:pPr/>
              <a:t>3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3" tIns="44586" rIns="89173" bIns="44586"/>
          <a:lstStyle/>
          <a:p>
            <a:r>
              <a:rPr lang="en-US" b="1" dirty="0" smtClean="0"/>
              <a:t>We’ll approximate decision problems and this means explanations</a:t>
            </a:r>
          </a:p>
          <a:p>
            <a:r>
              <a:rPr lang="en-US" b="1" dirty="0" smtClean="0"/>
              <a:t>Let T be a tree and F the property to satisfy a given DTD.</a:t>
            </a:r>
          </a:p>
          <a:p>
            <a:r>
              <a:rPr lang="en-US" b="1" dirty="0" smtClean="0"/>
              <a:t>In the classical situation, this property divides trees into two</a:t>
            </a:r>
            <a:r>
              <a:rPr lang="en-US" sz="2800" b="1" dirty="0" smtClean="0"/>
              <a:t> Areas</a:t>
            </a:r>
            <a:r>
              <a:rPr lang="en-US" b="1" dirty="0" smtClean="0"/>
              <a:t>, those satisfying the DTD and those not satisfying the DTD. </a:t>
            </a:r>
          </a:p>
          <a:p>
            <a:r>
              <a:rPr lang="en-US" b="1" dirty="0" smtClean="0"/>
              <a:t>In </a:t>
            </a:r>
            <a:r>
              <a:rPr lang="en-US" sz="2800" b="1" dirty="0" smtClean="0"/>
              <a:t>our case</a:t>
            </a:r>
            <a:r>
              <a:rPr lang="en-US" b="1" dirty="0" smtClean="0"/>
              <a:t>, we have </a:t>
            </a:r>
            <a:r>
              <a:rPr lang="en-US" sz="2800" b="1" dirty="0" smtClean="0"/>
              <a:t>three areas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Trees </a:t>
            </a:r>
            <a:r>
              <a:rPr lang="en-US" b="1" baseline="0" dirty="0" smtClean="0"/>
              <a:t>s</a:t>
            </a:r>
            <a:r>
              <a:rPr lang="en-US" sz="2800" dirty="0" smtClean="0"/>
              <a:t>atisfying </a:t>
            </a:r>
            <a:r>
              <a:rPr lang="en-US" b="1" dirty="0" smtClean="0"/>
              <a:t>the DTD where we want to </a:t>
            </a:r>
            <a:r>
              <a:rPr lang="en-US" sz="2800" dirty="0" smtClean="0"/>
              <a:t>accept.</a:t>
            </a:r>
          </a:p>
          <a:p>
            <a:r>
              <a:rPr lang="en-US" b="1" dirty="0" smtClean="0"/>
              <a:t>Instances </a:t>
            </a:r>
            <a:r>
              <a:rPr lang="en-US" sz="2800" b="1" dirty="0" smtClean="0"/>
              <a:t>far from satisfying</a:t>
            </a:r>
            <a:r>
              <a:rPr lang="en-US" b="1" dirty="0" smtClean="0"/>
              <a:t> the DTD on which we want to </a:t>
            </a:r>
            <a:r>
              <a:rPr lang="en-US" sz="2800" b="1" dirty="0" smtClean="0"/>
              <a:t>reject with high probability</a:t>
            </a:r>
          </a:p>
          <a:p>
            <a:r>
              <a:rPr lang="en-US" b="1" dirty="0" smtClean="0"/>
              <a:t>And the </a:t>
            </a:r>
            <a:r>
              <a:rPr lang="en-US" sz="2800" b="1" dirty="0" smtClean="0"/>
              <a:t>area between</a:t>
            </a:r>
            <a:r>
              <a:rPr lang="en-US" b="1" dirty="0" smtClean="0"/>
              <a:t> where we </a:t>
            </a:r>
            <a:r>
              <a:rPr lang="en-US" sz="2800" b="1" dirty="0" smtClean="0"/>
              <a:t>do not guaranty the result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 goal is to define distances</a:t>
            </a:r>
            <a:r>
              <a:rPr lang="en-US" b="1" baseline="0" dirty="0" smtClean="0"/>
              <a:t> between schemas and for example the notion saying that two </a:t>
            </a:r>
            <a:r>
              <a:rPr lang="en-US" b="1" baseline="0" dirty="0" err="1" smtClean="0"/>
              <a:t>dtd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approximatively</a:t>
            </a:r>
            <a:r>
              <a:rPr lang="en-US" b="1" baseline="0" dirty="0" smtClean="0"/>
              <a:t> accept the same trees.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32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97" tIns="46249" rIns="92497" bIns="46249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33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97" tIns="46249" rIns="92497" bIns="46249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34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C00000"/>
                </a:solidFill>
              </a:rPr>
              <a:t>Superimpose Maps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F36D-F5B2-4C39-9C01-A0517C321BAF}" type="slidenum">
              <a:rPr lang="fr-FR"/>
              <a:pPr/>
              <a:t>35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36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endParaRPr lang="en-US" sz="20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22D4C-86FF-4157-B094-7DDA2686D978}" type="slidenum">
              <a:rPr lang="fr-FR"/>
              <a:pPr/>
              <a:t>4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r>
              <a:rPr lang="en-US" sz="1800" b="1" dirty="0" smtClean="0"/>
              <a:t>One of the </a:t>
            </a:r>
            <a:r>
              <a:rPr lang="en-US" sz="3200" b="1" dirty="0" smtClean="0"/>
              <a:t>main motivation</a:t>
            </a:r>
            <a:r>
              <a:rPr lang="en-US" sz="1800" b="1" dirty="0" smtClean="0"/>
              <a:t> is to deal with </a:t>
            </a:r>
            <a:r>
              <a:rPr lang="en-US" sz="3200" b="1" dirty="0" smtClean="0"/>
              <a:t>data sources</a:t>
            </a:r>
            <a:r>
              <a:rPr lang="en-US" sz="1800" b="1" dirty="0" smtClean="0"/>
              <a:t> which may be imperfect</a:t>
            </a:r>
          </a:p>
          <a:p>
            <a:r>
              <a:rPr lang="en-US" sz="1800" b="1" dirty="0" smtClean="0"/>
              <a:t>We </a:t>
            </a:r>
            <a:r>
              <a:rPr lang="en-US" sz="3200" b="1" dirty="0" smtClean="0"/>
              <a:t>therefore need</a:t>
            </a:r>
            <a:r>
              <a:rPr lang="en-US" sz="1800" b="1" dirty="0" smtClean="0"/>
              <a:t> a precise notion of approximation for MC problems </a:t>
            </a:r>
          </a:p>
          <a:p>
            <a:r>
              <a:rPr lang="en-US" sz="1800" b="1" dirty="0" smtClean="0"/>
              <a:t>We will use an approximation based on a </a:t>
            </a:r>
            <a:r>
              <a:rPr lang="en-US" sz="3200" b="1" dirty="0" smtClean="0"/>
              <a:t>statistical representation</a:t>
            </a:r>
            <a:r>
              <a:rPr lang="en-US" sz="1800" b="1" dirty="0" smtClean="0"/>
              <a:t> of </a:t>
            </a:r>
            <a:r>
              <a:rPr lang="en-US" sz="3200" b="1" dirty="0" smtClean="0"/>
              <a:t>words, trees</a:t>
            </a:r>
            <a:r>
              <a:rPr lang="en-US" sz="1800" b="1" dirty="0" smtClean="0"/>
              <a:t>  and transducers</a:t>
            </a:r>
            <a:endParaRPr lang="en-US" sz="32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5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4502B-FE75-4792-A0CB-638B5C0849F5}" type="slidenum">
              <a:rPr lang="fr-FR"/>
              <a:pPr/>
              <a:t>6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73" tIns="44586" rIns="89173" bIns="44586"/>
          <a:lstStyle/>
          <a:p>
            <a:r>
              <a:rPr lang="en-US" sz="1600" b="1" dirty="0" smtClean="0"/>
              <a:t>Distance with moves </a:t>
            </a:r>
            <a:r>
              <a:rPr lang="en-US" sz="3200" dirty="0" smtClean="0"/>
              <a:t>is a specific generalization of the </a:t>
            </a:r>
            <a:r>
              <a:rPr lang="en-US" sz="1600" b="1" dirty="0" smtClean="0"/>
              <a:t>classical edit distance with a </a:t>
            </a:r>
            <a:r>
              <a:rPr lang="en-US" sz="3200" dirty="0" smtClean="0"/>
              <a:t>new atomic operator</a:t>
            </a:r>
            <a:r>
              <a:rPr lang="en-US" sz="1600" b="1" dirty="0" smtClean="0"/>
              <a:t> which allows to move in one step a consecutive bloc of letters into another position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On trees, it considers</a:t>
            </a:r>
            <a:r>
              <a:rPr lang="en-US" sz="3200" dirty="0" smtClean="0"/>
              <a:t> insertion </a:t>
            </a:r>
            <a:r>
              <a:rPr lang="en-US" sz="1600" b="1" dirty="0" smtClean="0"/>
              <a:t>and </a:t>
            </a:r>
            <a:r>
              <a:rPr lang="en-US" sz="3200" dirty="0" smtClean="0"/>
              <a:t>deletion</a:t>
            </a:r>
            <a:r>
              <a:rPr lang="en-US" sz="1600" b="1" dirty="0" smtClean="0"/>
              <a:t> of a </a:t>
            </a:r>
            <a:r>
              <a:rPr lang="en-US" sz="3200" dirty="0" smtClean="0"/>
              <a:t>node</a:t>
            </a:r>
            <a:r>
              <a:rPr lang="en-US" sz="1600" b="1" dirty="0" smtClean="0"/>
              <a:t> and an</a:t>
            </a:r>
            <a:r>
              <a:rPr lang="en-US" sz="3200" dirty="0" smtClean="0"/>
              <a:t> edge</a:t>
            </a:r>
            <a:r>
              <a:rPr lang="en-US" sz="1600" b="1" dirty="0" smtClean="0"/>
              <a:t>, </a:t>
            </a:r>
            <a:r>
              <a:rPr lang="en-US" sz="3200" dirty="0" smtClean="0"/>
              <a:t>change the label</a:t>
            </a:r>
            <a:r>
              <a:rPr lang="en-US" sz="1600" b="1" dirty="0" smtClean="0"/>
              <a:t> of a node, and </a:t>
            </a:r>
            <a:r>
              <a:rPr lang="en-US" sz="3200" dirty="0" smtClean="0"/>
              <a:t>the move operation consists in</a:t>
            </a:r>
            <a:r>
              <a:rPr lang="en-US" sz="1600" b="1" dirty="0" smtClean="0"/>
              <a:t> moving a </a:t>
            </a:r>
            <a:r>
              <a:rPr lang="en-US" sz="1600" b="1" dirty="0" err="1" smtClean="0"/>
              <a:t>subtree</a:t>
            </a:r>
            <a:r>
              <a:rPr lang="en-US" sz="1600" b="1" dirty="0" smtClean="0"/>
              <a:t> into another position</a:t>
            </a:r>
            <a:endParaRPr lang="fr-FR" sz="1600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36762-0CEA-431D-A2A9-CC074330D030}" type="slidenum">
              <a:rPr lang="fr-FR"/>
              <a:pPr/>
              <a:t>7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69"/>
            <a:ext cx="5025807" cy="4547282"/>
          </a:xfrm>
          <a:noFill/>
          <a:ln/>
        </p:spPr>
        <p:txBody>
          <a:bodyPr lIns="92481" tIns="46241" rIns="92481" bIns="46241"/>
          <a:lstStyle/>
          <a:p>
            <a:r>
              <a:rPr lang="en-US" sz="2000" b="1" dirty="0" smtClean="0"/>
              <a:t>I </a:t>
            </a:r>
            <a:r>
              <a:rPr lang="en-US" sz="3200" b="1" dirty="0" smtClean="0"/>
              <a:t>first start</a:t>
            </a:r>
            <a:r>
              <a:rPr lang="en-US" sz="2000" b="1" dirty="0" smtClean="0"/>
              <a:t> with the </a:t>
            </a:r>
            <a:r>
              <a:rPr lang="en-US" sz="3200" b="1" dirty="0" smtClean="0"/>
              <a:t>classical </a:t>
            </a:r>
            <a:r>
              <a:rPr lang="en-US" sz="2000" b="1" dirty="0" smtClean="0"/>
              <a:t>data exchange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then introduce the </a:t>
            </a:r>
            <a:r>
              <a:rPr lang="en-US" sz="3200" b="1" dirty="0" smtClean="0"/>
              <a:t>approximation based on</a:t>
            </a:r>
            <a:r>
              <a:rPr lang="en-US" sz="2000" b="1" dirty="0" smtClean="0"/>
              <a:t> property testing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3200" b="1" dirty="0" smtClean="0"/>
              <a:t>finally comes</a:t>
            </a:r>
            <a:r>
              <a:rPr lang="en-US" sz="2000" b="1" dirty="0" smtClean="0"/>
              <a:t> to the </a:t>
            </a:r>
            <a:r>
              <a:rPr lang="en-US" sz="3200" b="1" dirty="0" smtClean="0"/>
              <a:t>main subject</a:t>
            </a:r>
            <a:r>
              <a:rPr lang="en-US" sz="2000" b="1" dirty="0" smtClean="0"/>
              <a:t> which is approximate data exchange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8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7" y="4718969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97" tIns="46249" rIns="92497" bIns="46249"/>
          <a:lstStyle/>
          <a:p>
            <a:r>
              <a:rPr lang="en-GB" sz="1400" dirty="0" smtClean="0"/>
              <a:t>Now we see the</a:t>
            </a:r>
            <a:r>
              <a:rPr lang="en-GB" sz="2000" b="1" dirty="0" smtClean="0"/>
              <a:t> representation</a:t>
            </a:r>
            <a:r>
              <a:rPr lang="en-GB" sz="1400" dirty="0" smtClean="0"/>
              <a:t> of a regular language </a:t>
            </a:r>
            <a:r>
              <a:rPr lang="en-GB" sz="2000" b="1" dirty="0" smtClean="0"/>
              <a:t>in the space of statistics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H is defined by the </a:t>
            </a:r>
            <a:r>
              <a:rPr lang="en-GB" sz="2000" b="1" dirty="0" smtClean="0"/>
              <a:t>set of the statistics of all</a:t>
            </a:r>
            <a:r>
              <a:rPr lang="en-GB" sz="1400" dirty="0" smtClean="0"/>
              <a:t> the words in the language and we can show that </a:t>
            </a:r>
            <a:r>
              <a:rPr lang="en-GB" sz="2000" b="1" dirty="0" smtClean="0"/>
              <a:t>H is a union of </a:t>
            </a:r>
            <a:r>
              <a:rPr lang="en-GB" sz="2000" b="1" dirty="0" err="1" smtClean="0"/>
              <a:t>polytopes</a:t>
            </a:r>
            <a:r>
              <a:rPr lang="en-GB" sz="1400" dirty="0" smtClean="0"/>
              <a:t>.</a:t>
            </a:r>
          </a:p>
          <a:p>
            <a:r>
              <a:rPr lang="en-GB" sz="2000" b="1" dirty="0" smtClean="0"/>
              <a:t>Lets keep k=2</a:t>
            </a:r>
            <a:r>
              <a:rPr lang="en-GB" sz="1400" dirty="0" smtClean="0"/>
              <a:t>, each </a:t>
            </a:r>
            <a:r>
              <a:rPr lang="en-GB" sz="2000" b="1" dirty="0" smtClean="0"/>
              <a:t>summit </a:t>
            </a:r>
            <a:r>
              <a:rPr lang="en-GB" sz="1400" dirty="0" smtClean="0"/>
              <a:t>of a </a:t>
            </a:r>
            <a:r>
              <a:rPr lang="en-GB" sz="1400" dirty="0" err="1" smtClean="0"/>
              <a:t>polytopes</a:t>
            </a:r>
            <a:r>
              <a:rPr lang="en-GB" sz="1400" dirty="0" smtClean="0"/>
              <a:t> corresponds to a loop of the given expression and this expression generates 2 </a:t>
            </a:r>
            <a:r>
              <a:rPr lang="en-GB" sz="1400" dirty="0" err="1" smtClean="0"/>
              <a:t>polytopes</a:t>
            </a:r>
            <a:endParaRPr lang="en-GB" sz="1400" dirty="0" smtClean="0"/>
          </a:p>
          <a:p>
            <a:r>
              <a:rPr lang="en-GB" sz="1400" dirty="0" smtClean="0"/>
              <a:t>We have now a </a:t>
            </a:r>
            <a:r>
              <a:rPr lang="en-GB" sz="2000" b="1" dirty="0" smtClean="0"/>
              <a:t>membership tester</a:t>
            </a:r>
            <a:r>
              <a:rPr lang="en-GB" sz="1400" dirty="0" smtClean="0"/>
              <a:t> to</a:t>
            </a:r>
            <a:r>
              <a:rPr lang="en-GB" sz="2000" b="1" dirty="0" smtClean="0"/>
              <a:t> decide</a:t>
            </a:r>
            <a:r>
              <a:rPr lang="en-GB" sz="1400" dirty="0" smtClean="0"/>
              <a:t> if a </a:t>
            </a:r>
            <a:r>
              <a:rPr lang="en-GB" sz="2000" b="1" dirty="0" smtClean="0"/>
              <a:t>word </a:t>
            </a:r>
            <a:r>
              <a:rPr lang="en-GB" sz="1400" dirty="0" smtClean="0"/>
              <a:t>is </a:t>
            </a:r>
            <a:r>
              <a:rPr lang="en-GB" sz="2000" b="1" dirty="0" smtClean="0"/>
              <a:t>close to</a:t>
            </a:r>
            <a:r>
              <a:rPr lang="en-GB" sz="1400" dirty="0" smtClean="0"/>
              <a:t> the regular expression :</a:t>
            </a:r>
          </a:p>
          <a:p>
            <a:r>
              <a:rPr lang="en-GB" sz="1400" dirty="0" smtClean="0"/>
              <a:t>It </a:t>
            </a:r>
            <a:r>
              <a:rPr lang="en-GB" sz="2000" b="1" dirty="0" smtClean="0"/>
              <a:t>approximates </a:t>
            </a:r>
            <a:r>
              <a:rPr lang="en-GB" sz="2000" b="1" dirty="0" err="1" smtClean="0"/>
              <a:t>ustat</a:t>
            </a:r>
            <a:r>
              <a:rPr lang="en-GB" sz="2000" b="1" dirty="0" smtClean="0"/>
              <a:t>(w) by Y</a:t>
            </a:r>
            <a:r>
              <a:rPr lang="en-GB" sz="1400" dirty="0" smtClean="0"/>
              <a:t> (with sampling), then compute the </a:t>
            </a:r>
            <a:r>
              <a:rPr lang="en-GB" sz="2000" b="1" dirty="0" smtClean="0"/>
              <a:t>geometrical distance</a:t>
            </a:r>
            <a:r>
              <a:rPr lang="en-GB" sz="1400" dirty="0" smtClean="0"/>
              <a:t> </a:t>
            </a:r>
            <a:r>
              <a:rPr lang="en-GB" sz="1400" dirty="0" err="1" smtClean="0"/>
              <a:t>beetween</a:t>
            </a:r>
            <a:r>
              <a:rPr lang="en-GB" sz="1400" dirty="0" smtClean="0"/>
              <a:t> this vector and H </a:t>
            </a:r>
            <a:r>
              <a:rPr lang="en-GB" sz="2000" b="1" dirty="0" smtClean="0"/>
              <a:t>and accept</a:t>
            </a:r>
            <a:r>
              <a:rPr lang="en-GB" sz="1400" dirty="0" smtClean="0"/>
              <a:t> if and only if this geometrical distance is small.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CFA6-A409-422C-B54C-AA92BB041098}" type="slidenum">
              <a:rPr lang="fr-FR"/>
              <a:pPr/>
              <a:t>9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6125"/>
            <a:ext cx="4964112" cy="37242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99" y="4718970"/>
            <a:ext cx="5025807" cy="45472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81" tIns="46241" rIns="92481" bIns="46241"/>
          <a:lstStyle/>
          <a:p>
            <a:r>
              <a:rPr lang="en-GB" sz="1400" dirty="0" smtClean="0"/>
              <a:t>Now we see the</a:t>
            </a:r>
            <a:r>
              <a:rPr lang="en-GB" sz="2000" b="1" dirty="0" smtClean="0"/>
              <a:t> representation</a:t>
            </a:r>
            <a:r>
              <a:rPr lang="en-GB" sz="1400" dirty="0" smtClean="0"/>
              <a:t> of a regular language </a:t>
            </a:r>
            <a:r>
              <a:rPr lang="en-GB" sz="2000" b="1" dirty="0" smtClean="0"/>
              <a:t>in the space of statistics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H is defined by the </a:t>
            </a:r>
            <a:r>
              <a:rPr lang="en-GB" sz="2000" b="1" dirty="0" smtClean="0"/>
              <a:t>set of the statistics of all</a:t>
            </a:r>
            <a:r>
              <a:rPr lang="en-GB" sz="1400" dirty="0" smtClean="0"/>
              <a:t> the words in the language and we can show that </a:t>
            </a:r>
            <a:r>
              <a:rPr lang="en-GB" sz="2000" b="1" dirty="0" smtClean="0"/>
              <a:t>H is a union of </a:t>
            </a:r>
            <a:r>
              <a:rPr lang="en-GB" sz="2000" b="1" dirty="0" err="1" smtClean="0"/>
              <a:t>polytopes</a:t>
            </a:r>
            <a:r>
              <a:rPr lang="en-GB" sz="1400" dirty="0" smtClean="0"/>
              <a:t>.</a:t>
            </a:r>
          </a:p>
          <a:p>
            <a:r>
              <a:rPr lang="en-GB" sz="2000" b="1" dirty="0" smtClean="0"/>
              <a:t>Lets keep k=2</a:t>
            </a:r>
            <a:r>
              <a:rPr lang="en-GB" sz="1400" dirty="0" smtClean="0"/>
              <a:t>, each </a:t>
            </a:r>
            <a:r>
              <a:rPr lang="en-GB" sz="2000" b="1" dirty="0" smtClean="0"/>
              <a:t>summit </a:t>
            </a:r>
            <a:r>
              <a:rPr lang="en-GB" sz="1400" dirty="0" smtClean="0"/>
              <a:t>of a </a:t>
            </a:r>
            <a:r>
              <a:rPr lang="en-GB" sz="1400" dirty="0" err="1" smtClean="0"/>
              <a:t>polytopes</a:t>
            </a:r>
            <a:r>
              <a:rPr lang="en-GB" sz="1400" dirty="0" smtClean="0"/>
              <a:t> corresponds to a loop of the given expression.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A09003-C868-493B-83E1-447D2F2A374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3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1.xml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1295400"/>
          </a:xfrm>
          <a:noFill/>
        </p:spPr>
        <p:txBody>
          <a:bodyPr lIns="92075" tIns="46038" rIns="92075" bIns="46038"/>
          <a:lstStyle/>
          <a:p>
            <a:r>
              <a:rPr lang="en-US" sz="4000" b="1" dirty="0" smtClean="0">
                <a:solidFill>
                  <a:schemeClr val="accent2"/>
                </a:solidFill>
                <a:latin typeface="Arial" charset="0"/>
              </a:rPr>
              <a:t>		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Translating Words, Trees and Statistics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1500174"/>
            <a:ext cx="6215074" cy="49292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700" dirty="0" err="1" smtClean="0"/>
              <a:t>Adrien</a:t>
            </a:r>
            <a:r>
              <a:rPr lang="en-US" sz="4700" dirty="0" smtClean="0"/>
              <a:t> </a:t>
            </a:r>
            <a:r>
              <a:rPr lang="en-US" sz="4700" dirty="0" err="1" smtClean="0"/>
              <a:t>Vieilleribière</a:t>
            </a:r>
            <a:endParaRPr lang="en-US" sz="4700" dirty="0" smtClean="0"/>
          </a:p>
          <a:p>
            <a:endParaRPr lang="en-US" sz="2400" i="1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Jury: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Niehren</a:t>
            </a:r>
            <a:r>
              <a:rPr lang="en-US" sz="2400" dirty="0" smtClean="0"/>
              <a:t> Joachim, reviewer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Laurent Dominique, reviewer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Bidoit</a:t>
            </a:r>
            <a:r>
              <a:rPr lang="en-US" sz="2400" dirty="0" smtClean="0"/>
              <a:t> Nicole, examiner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Tanaka </a:t>
            </a:r>
            <a:r>
              <a:rPr lang="en-US" sz="2400" dirty="0" err="1" smtClean="0"/>
              <a:t>Yuzuru</a:t>
            </a:r>
            <a:r>
              <a:rPr lang="en-US" sz="2400" dirty="0" smtClean="0"/>
              <a:t>, examiner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de </a:t>
            </a:r>
            <a:r>
              <a:rPr lang="en-US" sz="2400" dirty="0" err="1" smtClean="0"/>
              <a:t>Rougemont</a:t>
            </a:r>
            <a:r>
              <a:rPr lang="en-US" sz="2400" dirty="0" smtClean="0"/>
              <a:t> Michel, adviser</a:t>
            </a:r>
            <a:br>
              <a:rPr lang="en-US" sz="2400" dirty="0" smtClean="0"/>
            </a:br>
            <a:endParaRPr lang="en-US" sz="2400" i="1" dirty="0" smtClean="0"/>
          </a:p>
          <a:p>
            <a:pPr algn="l"/>
            <a:endParaRPr lang="en-US" dirty="0" smtClean="0"/>
          </a:p>
          <a:p>
            <a:r>
              <a:rPr lang="en-US" sz="2000" i="1" dirty="0" smtClean="0"/>
              <a:t>Paris-</a:t>
            </a:r>
            <a:r>
              <a:rPr lang="en-US" sz="2000" i="1" dirty="0" err="1" smtClean="0"/>
              <a:t>Sud</a:t>
            </a:r>
            <a:r>
              <a:rPr lang="en-US" sz="2000" i="1" dirty="0" smtClean="0"/>
              <a:t> University</a:t>
            </a:r>
            <a:endParaRPr lang="en-US" sz="2000" dirty="0" smtClean="0"/>
          </a:p>
          <a:p>
            <a:r>
              <a:rPr lang="en-US" sz="2000" b="1" dirty="0" smtClean="0"/>
              <a:t>22/09/2008</a:t>
            </a:r>
            <a:endParaRPr lang="en-US" sz="2000" b="1" dirty="0" smtClean="0">
              <a:solidFill>
                <a:srgbClr val="FFCC00"/>
              </a:solidFill>
            </a:endParaRPr>
          </a:p>
        </p:txBody>
      </p:sp>
      <p:pic>
        <p:nvPicPr>
          <p:cNvPr id="6" name="Picture 5" descr="algoTe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286388"/>
            <a:ext cx="971550" cy="971550"/>
          </a:xfrm>
          <a:prstGeom prst="rect">
            <a:avLst/>
          </a:prstGeom>
        </p:spPr>
      </p:pic>
      <p:pic>
        <p:nvPicPr>
          <p:cNvPr id="8" name="Picture 7" descr="logol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357826"/>
            <a:ext cx="857256" cy="836516"/>
          </a:xfrm>
          <a:prstGeom prst="rect">
            <a:avLst/>
          </a:prstGeom>
        </p:spPr>
      </p:pic>
      <p:pic>
        <p:nvPicPr>
          <p:cNvPr id="7" name="Picture 6" descr="treeN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85728"/>
            <a:ext cx="1690684" cy="133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6858048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>
                <a:latin typeface="Algerian" pitchFamily="82" charset="0"/>
              </a:rPr>
              <a:t>II	</a:t>
            </a:r>
            <a:r>
              <a:rPr lang="en-US" dirty="0" err="1" smtClean="0"/>
              <a:t>AppROXIMATE</a:t>
            </a:r>
            <a:r>
              <a:rPr lang="en-US" dirty="0" smtClean="0"/>
              <a:t> EQUIVALENCE for FSM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857224" y="2000240"/>
            <a:ext cx="7239000" cy="4274840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Embedding</a:t>
            </a:r>
          </a:p>
          <a:p>
            <a:pPr lvl="1"/>
            <a:r>
              <a:rPr lang="en-US" dirty="0" smtClean="0"/>
              <a:t>Example &amp; Definitions</a:t>
            </a:r>
          </a:p>
          <a:p>
            <a:pPr lvl="1"/>
            <a:r>
              <a:rPr lang="en-US" dirty="0" smtClean="0"/>
              <a:t>Close FSM have close embeddings</a:t>
            </a:r>
          </a:p>
          <a:p>
            <a:pPr lvl="1"/>
            <a:r>
              <a:rPr lang="en-US" dirty="0" smtClean="0"/>
              <a:t>Far FSM have far embeddings</a:t>
            </a:r>
          </a:p>
          <a:p>
            <a:endParaRPr lang="en-US" dirty="0" smtClean="0"/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Compute the embeddings and test inclusion on a discrete grid.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Grp="1" noChangeArrowheads="1"/>
          </p:cNvSpPr>
          <p:nvPr>
            <p:ph idx="1"/>
          </p:nvPr>
        </p:nvSpPr>
        <p:spPr>
          <a:xfrm>
            <a:off x="-428660" y="2143116"/>
            <a:ext cx="7239000" cy="4274840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Determinism : lhs determines </a:t>
            </a:r>
            <a:r>
              <a:rPr lang="en-US" dirty="0" err="1" smtClean="0"/>
              <a:t>rhs</a:t>
            </a:r>
            <a:r>
              <a:rPr lang="en-US" dirty="0" smtClean="0"/>
              <a:t> ?</a:t>
            </a:r>
            <a:r>
              <a:rPr lang="en-US" dirty="0" smtClean="0">
                <a:latin typeface="Garamond"/>
              </a:rPr>
              <a:t> 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37110"/>
            <a:ext cx="7215238" cy="605808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Finite</a:t>
            </a:r>
            <a:r>
              <a:rPr lang="fr-FR" sz="3600" dirty="0" smtClean="0"/>
              <a:t> State Machine</a:t>
            </a:r>
            <a:endParaRPr lang="en-US" sz="3600" dirty="0" smtClean="0"/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428596" y="857232"/>
          <a:ext cx="2928958" cy="500066"/>
        </p:xfrm>
        <a:graphic>
          <a:graphicData uri="http://schemas.openxmlformats.org/presentationml/2006/ole">
            <p:oleObj spid="_x0000_s117769" name="Equation" r:id="rId4" imgW="1320480" imgH="228600" progId="Equation.3">
              <p:embed/>
            </p:oleObj>
          </a:graphicData>
        </a:graphic>
      </p:graphicFrame>
      <p:graphicFrame>
        <p:nvGraphicFramePr>
          <p:cNvPr id="34" name="Object 28"/>
          <p:cNvGraphicFramePr>
            <a:graphicFrameLocks noChangeAspect="1"/>
          </p:cNvGraphicFramePr>
          <p:nvPr/>
        </p:nvGraphicFramePr>
        <p:xfrm>
          <a:off x="500034" y="1428736"/>
          <a:ext cx="2694801" cy="500066"/>
        </p:xfrm>
        <a:graphic>
          <a:graphicData uri="http://schemas.openxmlformats.org/presentationml/2006/ole">
            <p:oleObj spid="_x0000_s117792" name="Equation" r:id="rId5" imgW="1371600" imgH="253800" progId="Equation.3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929190" y="942964"/>
            <a:ext cx="2786082" cy="2628912"/>
            <a:chOff x="5143504" y="500042"/>
            <a:chExt cx="2786082" cy="2628912"/>
          </a:xfrm>
        </p:grpSpPr>
        <p:graphicFrame>
          <p:nvGraphicFramePr>
            <p:cNvPr id="20" name="Object 22"/>
            <p:cNvGraphicFramePr>
              <a:graphicFrameLocks noChangeAspect="1"/>
            </p:cNvGraphicFramePr>
            <p:nvPr/>
          </p:nvGraphicFramePr>
          <p:xfrm>
            <a:off x="5357819" y="1835618"/>
            <a:ext cx="2143139" cy="736126"/>
          </p:xfrm>
          <a:graphic>
            <a:graphicData uri="http://schemas.openxmlformats.org/presentationml/2006/ole">
              <p:oleObj spid="_x0000_s117787" name="Equation" r:id="rId6" imgW="1498320" imgH="482400" progId="Equation.3">
                <p:embed/>
              </p:oleObj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5572132" y="571480"/>
              <a:ext cx="1857388" cy="1074737"/>
              <a:chOff x="2947582" y="2212971"/>
              <a:chExt cx="2195920" cy="1503365"/>
            </a:xfrm>
          </p:grpSpPr>
          <p:grpSp>
            <p:nvGrpSpPr>
              <p:cNvPr id="23" name="Group 17"/>
              <p:cNvGrpSpPr/>
              <p:nvPr/>
            </p:nvGrpSpPr>
            <p:grpSpPr>
              <a:xfrm>
                <a:off x="2947582" y="2212971"/>
                <a:ext cx="2195920" cy="1503365"/>
                <a:chOff x="4414935" y="2341272"/>
                <a:chExt cx="2728829" cy="1803697"/>
              </a:xfrm>
            </p:grpSpPr>
            <p:sp>
              <p:nvSpPr>
                <p:cNvPr id="26" name="Oval 15"/>
                <p:cNvSpPr>
                  <a:spLocks noChangeArrowheads="1"/>
                </p:cNvSpPr>
                <p:nvPr/>
              </p:nvSpPr>
              <p:spPr bwMode="auto">
                <a:xfrm rot="15559855">
                  <a:off x="5000639" y="3494088"/>
                  <a:ext cx="468312" cy="468312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7" name="Shape 12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5023365" y="3513135"/>
                  <a:ext cx="325438" cy="61912"/>
                </a:xfrm>
                <a:prstGeom prst="curvedConnector5">
                  <a:avLst>
                    <a:gd name="adj1" fmla="val -70296"/>
                    <a:gd name="adj2" fmla="val 1184556"/>
                    <a:gd name="adj3" fmla="val 170296"/>
                  </a:avLst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6500826" y="3357563"/>
                  <a:ext cx="642938" cy="642937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Oval 19"/>
                <p:cNvSpPr>
                  <a:spLocks noChangeArrowheads="1"/>
                </p:cNvSpPr>
                <p:nvPr/>
              </p:nvSpPr>
              <p:spPr bwMode="auto">
                <a:xfrm>
                  <a:off x="6572264" y="3429000"/>
                  <a:ext cx="500062" cy="500063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0" name="Straight Arrow Connector 33"/>
                <p:cNvCxnSpPr>
                  <a:cxnSpLocks noChangeShapeType="1"/>
                  <a:stCxn id="26" idx="4"/>
                </p:cNvCxnSpPr>
                <p:nvPr/>
              </p:nvCxnSpPr>
              <p:spPr bwMode="auto">
                <a:xfrm flipV="1">
                  <a:off x="5464189" y="3683000"/>
                  <a:ext cx="1036637" cy="1588"/>
                </a:xfrm>
                <a:prstGeom prst="straightConnector1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31" name="Straight Arrow Connector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14935" y="3714750"/>
                  <a:ext cx="420688" cy="3175"/>
                </a:xfrm>
                <a:prstGeom prst="straightConnector1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graphicFrame>
              <p:nvGraphicFramePr>
                <p:cNvPr id="32" name="Object 3"/>
                <p:cNvGraphicFramePr>
                  <a:graphicFrameLocks noChangeAspect="1"/>
                </p:cNvGraphicFramePr>
                <p:nvPr/>
              </p:nvGraphicFramePr>
              <p:xfrm>
                <a:off x="4658075" y="2341272"/>
                <a:ext cx="988351" cy="430449"/>
              </p:xfrm>
              <a:graphic>
                <a:graphicData uri="http://schemas.openxmlformats.org/presentationml/2006/ole">
                  <p:oleObj spid="_x0000_s117788" name="Equation" r:id="rId7" imgW="43164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33" name="Object 4"/>
                <p:cNvGraphicFramePr>
                  <a:graphicFrameLocks noChangeAspect="1"/>
                </p:cNvGraphicFramePr>
                <p:nvPr/>
              </p:nvGraphicFramePr>
              <p:xfrm>
                <a:off x="5567513" y="3714520"/>
                <a:ext cx="862094" cy="430449"/>
              </p:xfrm>
              <a:graphic>
                <a:graphicData uri="http://schemas.openxmlformats.org/presentationml/2006/ole">
                  <p:oleObj spid="_x0000_s117789" name="Equation" r:id="rId8" imgW="380880" imgH="17748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24" name="Object 25"/>
              <p:cNvGraphicFramePr>
                <a:graphicFrameLocks noChangeAspect="1"/>
              </p:cNvGraphicFramePr>
              <p:nvPr/>
            </p:nvGraphicFramePr>
            <p:xfrm>
              <a:off x="3441703" y="3106735"/>
              <a:ext cx="323850" cy="447675"/>
            </p:xfrm>
            <a:graphic>
              <a:graphicData uri="http://schemas.openxmlformats.org/presentationml/2006/ole">
                <p:oleObj spid="_x0000_s117790" name="Equation" r:id="rId9" imgW="164880" imgH="228600" progId="Equation.3">
                  <p:embed/>
                </p:oleObj>
              </a:graphicData>
            </a:graphic>
          </p:graphicFrame>
          <p:graphicFrame>
            <p:nvGraphicFramePr>
              <p:cNvPr id="25" name="Object 26"/>
              <p:cNvGraphicFramePr>
                <a:graphicFrameLocks noChangeAspect="1"/>
              </p:cNvGraphicFramePr>
              <p:nvPr/>
            </p:nvGraphicFramePr>
            <p:xfrm>
              <a:off x="4714889" y="3071810"/>
              <a:ext cx="298450" cy="422275"/>
            </p:xfrm>
            <a:graphic>
              <a:graphicData uri="http://schemas.openxmlformats.org/presentationml/2006/ole">
                <p:oleObj spid="_x0000_s117791" name="Equation" r:id="rId10" imgW="152280" imgH="215640" progId="Equation.3">
                  <p:embed/>
                </p:oleObj>
              </a:graphicData>
            </a:graphic>
          </p:graphicFrame>
        </p:grpSp>
        <p:graphicFrame>
          <p:nvGraphicFramePr>
            <p:cNvPr id="35" name="Object 30"/>
            <p:cNvGraphicFramePr>
              <a:graphicFrameLocks noChangeAspect="1"/>
            </p:cNvGraphicFramePr>
            <p:nvPr/>
          </p:nvGraphicFramePr>
          <p:xfrm>
            <a:off x="5214942" y="2688391"/>
            <a:ext cx="2714644" cy="383419"/>
          </p:xfrm>
          <a:graphic>
            <a:graphicData uri="http://schemas.openxmlformats.org/presentationml/2006/ole">
              <p:oleObj spid="_x0000_s117793" name="Equation" r:id="rId11" imgW="1498320" imgH="215640" progId="Equation.3">
                <p:embed/>
              </p:oleObj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5143504" y="500042"/>
              <a:ext cx="2786082" cy="2628912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71538" y="3929066"/>
            <a:ext cx="5357850" cy="3000372"/>
            <a:chOff x="2714612" y="3857628"/>
            <a:chExt cx="5357850" cy="3000372"/>
          </a:xfrm>
        </p:grpSpPr>
        <p:sp>
          <p:nvSpPr>
            <p:cNvPr id="66" name="Rectangle 2"/>
            <p:cNvSpPr txBox="1">
              <a:spLocks noChangeArrowheads="1"/>
            </p:cNvSpPr>
            <p:nvPr/>
          </p:nvSpPr>
          <p:spPr>
            <a:xfrm>
              <a:off x="3119478" y="3905274"/>
              <a:ext cx="4952984" cy="295272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Char char="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Inclusion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Char char="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Char char="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Approximate inclusion</a:t>
              </a:r>
            </a:p>
          </p:txBody>
        </p:sp>
        <p:graphicFrame>
          <p:nvGraphicFramePr>
            <p:cNvPr id="117798" name="Object 14"/>
            <p:cNvGraphicFramePr>
              <a:graphicFrameLocks noChangeAspect="1"/>
            </p:cNvGraphicFramePr>
            <p:nvPr/>
          </p:nvGraphicFramePr>
          <p:xfrm>
            <a:off x="4976866" y="3857628"/>
            <a:ext cx="982663" cy="476250"/>
          </p:xfrm>
          <a:graphic>
            <a:graphicData uri="http://schemas.openxmlformats.org/presentationml/2006/ole">
              <p:oleObj spid="_x0000_s117798" name="Equation" r:id="rId12" imgW="444240" imgH="215640" progId="Equation.3">
                <p:embed/>
              </p:oleObj>
            </a:graphicData>
          </a:graphic>
        </p:graphicFrame>
        <p:graphicFrame>
          <p:nvGraphicFramePr>
            <p:cNvPr id="117799" name="Object 39"/>
            <p:cNvGraphicFramePr>
              <a:graphicFrameLocks noChangeAspect="1"/>
            </p:cNvGraphicFramePr>
            <p:nvPr/>
          </p:nvGraphicFramePr>
          <p:xfrm>
            <a:off x="4619676" y="4476754"/>
            <a:ext cx="3214687" cy="357190"/>
          </p:xfrm>
          <a:graphic>
            <a:graphicData uri="http://schemas.openxmlformats.org/presentationml/2006/ole">
              <p:oleObj spid="_x0000_s117799" name="Equation" r:id="rId13" imgW="1574640" imgH="215640" progId="Equation.3">
                <p:embed/>
              </p:oleObj>
            </a:graphicData>
          </a:graphic>
        </p:graphicFrame>
        <p:graphicFrame>
          <p:nvGraphicFramePr>
            <p:cNvPr id="117801" name="Object 41"/>
            <p:cNvGraphicFramePr>
              <a:graphicFrameLocks noChangeAspect="1"/>
            </p:cNvGraphicFramePr>
            <p:nvPr/>
          </p:nvGraphicFramePr>
          <p:xfrm>
            <a:off x="4191048" y="5548324"/>
            <a:ext cx="3633788" cy="1214422"/>
          </p:xfrm>
          <a:graphic>
            <a:graphicData uri="http://schemas.openxmlformats.org/presentationml/2006/ole">
              <p:oleObj spid="_x0000_s117801" name="Equation" r:id="rId14" imgW="1663560" imgH="761760" progId="Equation.3">
                <p:embed/>
              </p:oleObj>
            </a:graphicData>
          </a:graphic>
        </p:graphicFrame>
        <p:graphicFrame>
          <p:nvGraphicFramePr>
            <p:cNvPr id="117802" name="Object 42"/>
            <p:cNvGraphicFramePr>
              <a:graphicFrameLocks noChangeAspect="1"/>
            </p:cNvGraphicFramePr>
            <p:nvPr/>
          </p:nvGraphicFramePr>
          <p:xfrm>
            <a:off x="6834254" y="4833944"/>
            <a:ext cx="1122363" cy="504825"/>
          </p:xfrm>
          <a:graphic>
            <a:graphicData uri="http://schemas.openxmlformats.org/presentationml/2006/ole">
              <p:oleObj spid="_x0000_s117802" name="Equation" r:id="rId15" imgW="507960" imgH="228600" progId="Equation.3">
                <p:embed/>
              </p:oleObj>
            </a:graphicData>
          </a:graphic>
        </p:graphicFrame>
        <p:sp>
          <p:nvSpPr>
            <p:cNvPr id="65" name="Down Arrow 64"/>
            <p:cNvSpPr/>
            <p:nvPr/>
          </p:nvSpPr>
          <p:spPr>
            <a:xfrm>
              <a:off x="2714612" y="4286256"/>
              <a:ext cx="71438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17804" name="Object 9"/>
          <p:cNvGraphicFramePr>
            <a:graphicFrameLocks noChangeAspect="1"/>
          </p:cNvGraphicFramePr>
          <p:nvPr/>
        </p:nvGraphicFramePr>
        <p:xfrm>
          <a:off x="428596" y="2143116"/>
          <a:ext cx="2500330" cy="571505"/>
        </p:xfrm>
        <a:graphic>
          <a:graphicData uri="http://schemas.openxmlformats.org/presentationml/2006/ole">
            <p:oleObj spid="_x0000_s117804" name="Equation" r:id="rId16" imgW="10540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3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748684"/>
          </a:xfrm>
        </p:spPr>
        <p:txBody>
          <a:bodyPr>
            <a:normAutofit/>
          </a:bodyPr>
          <a:lstStyle/>
          <a:p>
            <a:r>
              <a:rPr lang="en-US" dirty="0" smtClean="0"/>
              <a:t>EQUIVALENCE of FSM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500034" y="928670"/>
          <a:ext cx="927100" cy="476250"/>
        </p:xfrm>
        <a:graphic>
          <a:graphicData uri="http://schemas.openxmlformats.org/presentationml/2006/ole">
            <p:oleObj spid="_x0000_s1030" name="Equation" r:id="rId4" imgW="419040" imgH="215640" progId="Equation.3">
              <p:embed/>
            </p:oleObj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000232" y="938189"/>
          <a:ext cx="2862263" cy="490547"/>
        </p:xfrm>
        <a:graphic>
          <a:graphicData uri="http://schemas.openxmlformats.org/presentationml/2006/ole">
            <p:oleObj spid="_x0000_s1034" name="Equation" r:id="rId5" imgW="1295280" imgH="21564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28596" y="5715016"/>
          <a:ext cx="1095375" cy="503237"/>
        </p:xfrm>
        <a:graphic>
          <a:graphicData uri="http://schemas.openxmlformats.org/presentationml/2006/ole">
            <p:oleObj spid="_x0000_s1038" name="Equation" r:id="rId6" imgW="495000" imgH="228600" progId="Equation.3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000232" y="5715016"/>
          <a:ext cx="3170238" cy="519113"/>
        </p:xfrm>
        <a:graphic>
          <a:graphicData uri="http://schemas.openxmlformats.org/presentationml/2006/ole">
            <p:oleObj spid="_x0000_s1039" name="Equation" r:id="rId7" imgW="1434960" imgH="228600" progId="Equation.3">
              <p:embed/>
            </p:oleObj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7953380" cy="427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Hard problem  </a:t>
            </a:r>
          </a:p>
          <a:p>
            <a:pPr lvl="3"/>
            <a:r>
              <a:rPr lang="en-US" dirty="0" err="1" smtClean="0">
                <a:solidFill>
                  <a:schemeClr val="tx1"/>
                </a:solidFill>
              </a:rPr>
              <a:t>Undecidable</a:t>
            </a:r>
            <a:r>
              <a:rPr lang="en-US" dirty="0" smtClean="0"/>
              <a:t> equivalence for non-deterministic transducers (one way, finite state, even when they cannot read or write the empty string) [</a:t>
            </a:r>
            <a:r>
              <a:rPr lang="fr-FR" dirty="0" smtClean="0"/>
              <a:t>Griffiths</a:t>
            </a:r>
            <a:r>
              <a:rPr lang="en-US" dirty="0" smtClean="0"/>
              <a:t>, 1968] </a:t>
            </a:r>
          </a:p>
          <a:p>
            <a:pPr lvl="3"/>
            <a:r>
              <a:rPr lang="en-US" dirty="0" smtClean="0"/>
              <a:t>Equivalence is at least </a:t>
            </a:r>
            <a:r>
              <a:rPr lang="en-US" dirty="0" smtClean="0">
                <a:solidFill>
                  <a:schemeClr val="tx1"/>
                </a:solidFill>
              </a:rPr>
              <a:t>PSPACE-hard</a:t>
            </a:r>
            <a:r>
              <a:rPr lang="en-US" dirty="0" smtClean="0"/>
              <a:t>, even restricted to transitions (</a:t>
            </a:r>
            <a:r>
              <a:rPr lang="en-US" dirty="0" err="1" smtClean="0"/>
              <a:t>a,q</a:t>
            </a:r>
            <a:r>
              <a:rPr lang="en-US" dirty="0" smtClean="0"/>
              <a:t>)-&gt;(</a:t>
            </a:r>
            <a:r>
              <a:rPr lang="en-US" dirty="0" err="1" smtClean="0"/>
              <a:t>a,q</a:t>
            </a:r>
            <a:r>
              <a:rPr lang="en-US" dirty="0" smtClean="0"/>
              <a:t>’)</a:t>
            </a:r>
          </a:p>
          <a:p>
            <a:pPr lvl="3"/>
            <a:endParaRPr lang="en-US" dirty="0" smtClean="0"/>
          </a:p>
          <a:p>
            <a:r>
              <a:rPr lang="en-US" smtClean="0"/>
              <a:t>Decidable</a:t>
            </a:r>
            <a:endParaRPr lang="en-US" dirty="0" smtClean="0"/>
          </a:p>
          <a:p>
            <a:pPr lvl="3"/>
            <a:r>
              <a:rPr lang="en-US" dirty="0" smtClean="0"/>
              <a:t>For deterministic transducers [Bird 1973, Valiant 1974]</a:t>
            </a:r>
          </a:p>
          <a:p>
            <a:pPr lvl="3"/>
            <a:r>
              <a:rPr lang="en-US" dirty="0" smtClean="0"/>
              <a:t>With prefix condition [</a:t>
            </a:r>
            <a:r>
              <a:rPr lang="en-US" dirty="0" err="1" smtClean="0"/>
              <a:t>Karhumäki</a:t>
            </a:r>
            <a:r>
              <a:rPr lang="en-US" dirty="0" smtClean="0"/>
              <a:t> &amp; </a:t>
            </a:r>
            <a:r>
              <a:rPr lang="en-US" dirty="0" err="1" smtClean="0"/>
              <a:t>Lisovik</a:t>
            </a:r>
            <a:r>
              <a:rPr lang="en-US" dirty="0" smtClean="0"/>
              <a:t>, 1999]</a:t>
            </a:r>
          </a:p>
          <a:p>
            <a:endParaRPr lang="en-US" dirty="0" smtClean="0"/>
          </a:p>
          <a:p>
            <a:r>
              <a:rPr lang="en-US" dirty="0" smtClean="0"/>
              <a:t>Approximate version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550072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Statistics for FSM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36525" y="4533900"/>
            <a:ext cx="405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7458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1142976" y="5500702"/>
          <a:ext cx="2163814" cy="674686"/>
        </p:xfrm>
        <a:graphic>
          <a:graphicData uri="http://schemas.openxmlformats.org/presentationml/2006/ole">
            <p:oleObj spid="_x0000_s249857" name="Equation" r:id="rId5" imgW="1295280" imgH="431640" progId="Equation.3">
              <p:embed/>
            </p:oleObj>
          </a:graphicData>
        </a:graphic>
      </p:graphicFrame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4000496" y="5214950"/>
          <a:ext cx="2759075" cy="1139825"/>
        </p:xfrm>
        <a:graphic>
          <a:graphicData uri="http://schemas.openxmlformats.org/presentationml/2006/ole">
            <p:oleObj spid="_x0000_s249860" name="Equation" r:id="rId6" imgW="20062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8429652" cy="5786478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000" dirty="0" smtClean="0">
                <a:solidFill>
                  <a:schemeClr val="tx1"/>
                </a:solidFill>
              </a:rPr>
              <a:t>For a loop of length ≤ mk² : 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1600" dirty="0" smtClean="0">
                <a:solidFill>
                  <a:schemeClr val="tx1"/>
                </a:solidFill>
              </a:rPr>
              <a:t>(asymptotic input statistic ,asymptotic output statistic, distortion)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For a set </a:t>
            </a:r>
            <a:r>
              <a:rPr lang="en-US" sz="2000" i="1" dirty="0" smtClean="0"/>
              <a:t>		          </a:t>
            </a:r>
            <a:r>
              <a:rPr lang="en-US" sz="1800" dirty="0" smtClean="0">
                <a:solidFill>
                  <a:schemeClr val="tx1"/>
                </a:solidFill>
              </a:rPr>
              <a:t>of compatible loops and a decomposition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400" dirty="0" smtClean="0">
              <a:solidFill>
                <a:schemeClr val="tx1"/>
              </a:solidFill>
            </a:endParaRPr>
          </a:p>
          <a:p>
            <a:endParaRPr lang="en-US" sz="700" dirty="0" smtClean="0"/>
          </a:p>
          <a:p>
            <a:endParaRPr lang="en-US" sz="2000" dirty="0" smtClean="0"/>
          </a:p>
          <a:p>
            <a:r>
              <a:rPr lang="en-US" sz="2000" dirty="0" smtClean="0"/>
              <a:t>For a set of compatible loops</a:t>
            </a:r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2000" dirty="0" smtClean="0"/>
              <a:t>For a FSM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Remark : </a:t>
            </a:r>
            <a:r>
              <a:rPr lang="en-US" sz="2000" i="1" dirty="0" smtClean="0"/>
              <a:t>H </a:t>
            </a:r>
            <a:r>
              <a:rPr lang="en-US" sz="2000" dirty="0" smtClean="0"/>
              <a:t>only depends on the transformation, not on a specific representation</a:t>
            </a:r>
            <a:endParaRPr lang="en-US" sz="2000" i="1" dirty="0" smtClean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728667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Embedding for FSM : definition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36525" y="4533900"/>
            <a:ext cx="405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401659" y="2308222"/>
          <a:ext cx="5527663" cy="714380"/>
        </p:xfrm>
        <a:graphic>
          <a:graphicData uri="http://schemas.openxmlformats.org/presentationml/2006/ole">
            <p:oleObj spid="_x0000_s287748" name="Equation" r:id="rId4" imgW="2895480" imgH="482400" progId="Equation.3">
              <p:embed/>
            </p:oleObj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/>
        </p:nvGraphicFramePr>
        <p:xfrm>
          <a:off x="1428728" y="1785926"/>
          <a:ext cx="2071702" cy="423862"/>
        </p:xfrm>
        <a:graphic>
          <a:graphicData uri="http://schemas.openxmlformats.org/presentationml/2006/ole">
            <p:oleObj spid="_x0000_s287749" name="Equation" r:id="rId5" imgW="787320" imgH="241200" progId="Equation.3">
              <p:embed/>
            </p:oleObj>
          </a:graphicData>
        </a:graphic>
      </p:graphicFrame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6072198" y="2308222"/>
          <a:ext cx="1857388" cy="785818"/>
        </p:xfrm>
        <a:graphic>
          <a:graphicData uri="http://schemas.openxmlformats.org/presentationml/2006/ole">
            <p:oleObj spid="_x0000_s287751" name="Equation" r:id="rId6" imgW="952200" imgH="444240" progId="Equation.3">
              <p:embed/>
            </p:oleObj>
          </a:graphicData>
        </a:graphic>
      </p:graphicFrame>
      <p:graphicFrame>
        <p:nvGraphicFramePr>
          <p:cNvPr id="287753" name="Object 4"/>
          <p:cNvGraphicFramePr>
            <a:graphicFrameLocks noChangeAspect="1"/>
          </p:cNvGraphicFramePr>
          <p:nvPr/>
        </p:nvGraphicFramePr>
        <p:xfrm>
          <a:off x="3643306" y="656961"/>
          <a:ext cx="1714512" cy="486023"/>
        </p:xfrm>
        <a:graphic>
          <a:graphicData uri="http://schemas.openxmlformats.org/presentationml/2006/ole">
            <p:oleObj spid="_x0000_s287753" name="Equation" r:id="rId7" imgW="749160" imgH="241200" progId="Equation.3">
              <p:embed/>
            </p:oleObj>
          </a:graphicData>
        </a:graphic>
      </p:graphicFrame>
      <p:graphicFrame>
        <p:nvGraphicFramePr>
          <p:cNvPr id="287755" name="Object 4"/>
          <p:cNvGraphicFramePr>
            <a:graphicFrameLocks noChangeAspect="1"/>
          </p:cNvGraphicFramePr>
          <p:nvPr/>
        </p:nvGraphicFramePr>
        <p:xfrm>
          <a:off x="4286248" y="3214686"/>
          <a:ext cx="2609850" cy="963612"/>
        </p:xfrm>
        <a:graphic>
          <a:graphicData uri="http://schemas.openxmlformats.org/presentationml/2006/ole">
            <p:oleObj spid="_x0000_s287755" name="Equation" r:id="rId8" imgW="1054080" imgH="533160" progId="Equation.3">
              <p:embed/>
            </p:oleObj>
          </a:graphicData>
        </a:graphic>
      </p:graphicFrame>
      <p:graphicFrame>
        <p:nvGraphicFramePr>
          <p:cNvPr id="287757" name="Object 13"/>
          <p:cNvGraphicFramePr>
            <a:graphicFrameLocks noChangeAspect="1"/>
          </p:cNvGraphicFramePr>
          <p:nvPr/>
        </p:nvGraphicFramePr>
        <p:xfrm>
          <a:off x="1824059" y="4214818"/>
          <a:ext cx="5819775" cy="1149350"/>
        </p:xfrm>
        <a:graphic>
          <a:graphicData uri="http://schemas.openxmlformats.org/presentationml/2006/ole">
            <p:oleObj spid="_x0000_s287757" name="Equation" r:id="rId9" imgW="269208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142900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err="1" smtClean="0"/>
              <a:t>SOundness</a:t>
            </a: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642918"/>
            <a:ext cx="7643866" cy="578647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 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lang="en-US" sz="2000" b="0" i="1" dirty="0" smtClean="0">
                <a:latin typeface="+mn-lt"/>
              </a:rPr>
              <a:t>k=1/ε</a:t>
            </a:r>
            <a:r>
              <a:rPr lang="en-US" sz="2000" b="0" dirty="0" smtClean="0">
                <a:latin typeface="+mn-lt"/>
              </a:rPr>
              <a:t> be an integer, </a:t>
            </a:r>
            <a:r>
              <a:rPr lang="en-US" sz="2000" b="0" i="1" dirty="0" smtClean="0">
                <a:latin typeface="+mn-lt"/>
              </a:rPr>
              <a:t>τ </a:t>
            </a:r>
            <a:r>
              <a:rPr lang="en-US" sz="2000" b="0" dirty="0" smtClean="0">
                <a:latin typeface="+mn-lt"/>
              </a:rPr>
              <a:t>a FSM,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b="0" dirty="0" smtClean="0">
                <a:latin typeface="+mn-lt"/>
              </a:rPr>
              <a:t>w large enough and		  then, there 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b="0" dirty="0" smtClean="0">
                <a:latin typeface="+mn-lt"/>
              </a:rPr>
              <a:t>Such that</a:t>
            </a:r>
            <a:endParaRPr lang="en-US" sz="900" b="0" dirty="0" smtClean="0"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Example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endParaRPr lang="en-US" sz="2000" b="0" dirty="0" smtClean="0">
              <a:solidFill>
                <a:prstClr val="black"/>
              </a:solidFill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Corollary 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(with soundness on words) :</a:t>
            </a:r>
          </a:p>
        </p:txBody>
      </p:sp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7218363" y="790575"/>
          <a:ext cx="247650" cy="436563"/>
        </p:xfrm>
        <a:graphic>
          <a:graphicData uri="http://schemas.openxmlformats.org/presentationml/2006/ole">
            <p:oleObj spid="_x0000_s397314" name="Equation" r:id="rId4" imgW="114120" imgH="215640" progId="Equation.3">
              <p:embed/>
            </p:oleObj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2571736" y="1000108"/>
          <a:ext cx="1541462" cy="409575"/>
        </p:xfrm>
        <a:graphic>
          <a:graphicData uri="http://schemas.openxmlformats.org/presentationml/2006/ole">
            <p:oleObj spid="_x0000_s397315" name="Equation" r:id="rId5" imgW="711000" imgH="203040" progId="Equation.3">
              <p:embed/>
            </p:oleObj>
          </a:graphicData>
        </a:graphic>
      </p:graphicFrame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5786446" y="1041398"/>
          <a:ext cx="1541463" cy="409575"/>
        </p:xfrm>
        <a:graphic>
          <a:graphicData uri="http://schemas.openxmlformats.org/presentationml/2006/ole">
            <p:oleObj spid="_x0000_s397316" name="Equation" r:id="rId6" imgW="711000" imgH="203040" progId="Equation.3">
              <p:embed/>
            </p:oleObj>
          </a:graphicData>
        </a:graphic>
      </p:graphicFrame>
      <p:graphicFrame>
        <p:nvGraphicFramePr>
          <p:cNvPr id="319496" name="Object 6"/>
          <p:cNvGraphicFramePr>
            <a:graphicFrameLocks noChangeAspect="1"/>
          </p:cNvGraphicFramePr>
          <p:nvPr/>
        </p:nvGraphicFramePr>
        <p:xfrm>
          <a:off x="500034" y="6143644"/>
          <a:ext cx="7146925" cy="458787"/>
        </p:xfrm>
        <a:graphic>
          <a:graphicData uri="http://schemas.openxmlformats.org/presentationml/2006/ole">
            <p:oleObj spid="_x0000_s397319" name="Equation" r:id="rId7" imgW="3759120" imgH="241200" progId="Equation.3">
              <p:embed/>
            </p:oleObj>
          </a:graphicData>
        </a:graphic>
      </p:graphicFrame>
      <p:grpSp>
        <p:nvGrpSpPr>
          <p:cNvPr id="2" name="Group 32"/>
          <p:cNvGrpSpPr/>
          <p:nvPr/>
        </p:nvGrpSpPr>
        <p:grpSpPr>
          <a:xfrm>
            <a:off x="1500166" y="1428736"/>
            <a:ext cx="4789490" cy="1143008"/>
            <a:chOff x="1714480" y="1502011"/>
            <a:chExt cx="4789490" cy="1212609"/>
          </a:xfrm>
        </p:grpSpPr>
        <p:graphicFrame>
          <p:nvGraphicFramePr>
            <p:cNvPr id="307205" name="Object 5"/>
            <p:cNvGraphicFramePr>
              <a:graphicFrameLocks noChangeAspect="1"/>
            </p:cNvGraphicFramePr>
            <p:nvPr/>
          </p:nvGraphicFramePr>
          <p:xfrm>
            <a:off x="2000232" y="1502011"/>
            <a:ext cx="2911475" cy="396625"/>
          </p:xfrm>
          <a:graphic>
            <a:graphicData uri="http://schemas.openxmlformats.org/presentationml/2006/ole">
              <p:oleObj spid="_x0000_s397317" name="Equation" r:id="rId8" imgW="1803240" imgH="203040" progId="Equation.3">
                <p:embed/>
              </p:oleObj>
            </a:graphicData>
          </a:graphic>
        </p:graphicFrame>
        <p:graphicFrame>
          <p:nvGraphicFramePr>
            <p:cNvPr id="307206" name="Object 6"/>
            <p:cNvGraphicFramePr>
              <a:graphicFrameLocks noChangeAspect="1"/>
            </p:cNvGraphicFramePr>
            <p:nvPr/>
          </p:nvGraphicFramePr>
          <p:xfrm>
            <a:off x="2000232" y="1898639"/>
            <a:ext cx="4503738" cy="815981"/>
          </p:xfrm>
          <a:graphic>
            <a:graphicData uri="http://schemas.openxmlformats.org/presentationml/2006/ole">
              <p:oleObj spid="_x0000_s397318" name="Equation" r:id="rId9" imgW="2628720" imgH="507960" progId="Equation.3">
                <p:embed/>
              </p:oleObj>
            </a:graphicData>
          </a:graphic>
        </p:graphicFrame>
        <p:sp>
          <p:nvSpPr>
            <p:cNvPr id="11" name="Left Brace 10"/>
            <p:cNvSpPr/>
            <p:nvPr/>
          </p:nvSpPr>
          <p:spPr>
            <a:xfrm>
              <a:off x="1714480" y="1541449"/>
              <a:ext cx="285752" cy="1071570"/>
            </a:xfrm>
            <a:prstGeom prst="leftBrace">
              <a:avLst>
                <a:gd name="adj1" fmla="val 13874"/>
                <a:gd name="adj2" fmla="val 4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571472" y="3286124"/>
            <a:ext cx="1857388" cy="1875021"/>
            <a:chOff x="428596" y="2719034"/>
            <a:chExt cx="1857388" cy="1875021"/>
          </a:xfrm>
        </p:grpSpPr>
        <p:grpSp>
          <p:nvGrpSpPr>
            <p:cNvPr id="4" name="Group 20"/>
            <p:cNvGrpSpPr/>
            <p:nvPr/>
          </p:nvGrpSpPr>
          <p:grpSpPr>
            <a:xfrm>
              <a:off x="428596" y="2719034"/>
              <a:ext cx="1857388" cy="1194154"/>
              <a:chOff x="2947582" y="2212964"/>
              <a:chExt cx="2195920" cy="1503363"/>
            </a:xfrm>
          </p:grpSpPr>
          <p:grpSp>
            <p:nvGrpSpPr>
              <p:cNvPr id="6" name="Group 17"/>
              <p:cNvGrpSpPr/>
              <p:nvPr/>
            </p:nvGrpSpPr>
            <p:grpSpPr>
              <a:xfrm>
                <a:off x="2947582" y="2212964"/>
                <a:ext cx="2195920" cy="1503363"/>
                <a:chOff x="4414935" y="2341260"/>
                <a:chExt cx="2728829" cy="1803693"/>
              </a:xfrm>
            </p:grpSpPr>
            <p:sp>
              <p:nvSpPr>
                <p:cNvPr id="20" name="Oval 15"/>
                <p:cNvSpPr>
                  <a:spLocks noChangeArrowheads="1"/>
                </p:cNvSpPr>
                <p:nvPr/>
              </p:nvSpPr>
              <p:spPr bwMode="auto">
                <a:xfrm rot="15559855">
                  <a:off x="5000639" y="3494088"/>
                  <a:ext cx="468312" cy="468312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1" name="Shape 12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5023365" y="3513135"/>
                  <a:ext cx="325438" cy="61912"/>
                </a:xfrm>
                <a:prstGeom prst="curvedConnector5">
                  <a:avLst>
                    <a:gd name="adj1" fmla="val -70296"/>
                    <a:gd name="adj2" fmla="val 1184556"/>
                    <a:gd name="adj3" fmla="val 170296"/>
                  </a:avLst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sp>
              <p:nvSpPr>
                <p:cNvPr id="22" name="Oval 19"/>
                <p:cNvSpPr>
                  <a:spLocks noChangeArrowheads="1"/>
                </p:cNvSpPr>
                <p:nvPr/>
              </p:nvSpPr>
              <p:spPr bwMode="auto">
                <a:xfrm>
                  <a:off x="6500826" y="3357563"/>
                  <a:ext cx="642938" cy="642937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>
                  <a:off x="6572264" y="3429000"/>
                  <a:ext cx="500062" cy="500063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4" name="Straight Arrow Connector 33"/>
                <p:cNvCxnSpPr>
                  <a:cxnSpLocks noChangeShapeType="1"/>
                  <a:stCxn id="20" idx="4"/>
                </p:cNvCxnSpPr>
                <p:nvPr/>
              </p:nvCxnSpPr>
              <p:spPr bwMode="auto">
                <a:xfrm flipV="1">
                  <a:off x="5464189" y="3683000"/>
                  <a:ext cx="1036637" cy="1588"/>
                </a:xfrm>
                <a:prstGeom prst="straightConnector1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cxnSp>
              <p:nvCxnSpPr>
                <p:cNvPr id="25" name="Straight Arrow Connector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14935" y="3714750"/>
                  <a:ext cx="420688" cy="3175"/>
                </a:xfrm>
                <a:prstGeom prst="straightConnector1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</p:cxnSp>
            <p:graphicFrame>
              <p:nvGraphicFramePr>
                <p:cNvPr id="26" name="Object 3"/>
                <p:cNvGraphicFramePr>
                  <a:graphicFrameLocks noChangeAspect="1"/>
                </p:cNvGraphicFramePr>
                <p:nvPr/>
              </p:nvGraphicFramePr>
              <p:xfrm>
                <a:off x="4557197" y="2341260"/>
                <a:ext cx="1191814" cy="431607"/>
              </p:xfrm>
              <a:graphic>
                <a:graphicData uri="http://schemas.openxmlformats.org/presentationml/2006/ole">
                  <p:oleObj spid="_x0000_s397320" name="Equation" r:id="rId10" imgW="52056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27" name="Object 4"/>
                <p:cNvGraphicFramePr>
                  <a:graphicFrameLocks noChangeAspect="1"/>
                </p:cNvGraphicFramePr>
                <p:nvPr/>
              </p:nvGraphicFramePr>
              <p:xfrm>
                <a:off x="5681373" y="3713346"/>
                <a:ext cx="634390" cy="431607"/>
              </p:xfrm>
              <a:graphic>
                <a:graphicData uri="http://schemas.openxmlformats.org/presentationml/2006/ole">
                  <p:oleObj spid="_x0000_s397321" name="Equation" r:id="rId11" imgW="279360" imgH="17748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18" name="Object 25"/>
              <p:cNvGraphicFramePr>
                <a:graphicFrameLocks noChangeAspect="1"/>
              </p:cNvGraphicFramePr>
              <p:nvPr/>
            </p:nvGraphicFramePr>
            <p:xfrm>
              <a:off x="3441703" y="3106735"/>
              <a:ext cx="323850" cy="447675"/>
            </p:xfrm>
            <a:graphic>
              <a:graphicData uri="http://schemas.openxmlformats.org/presentationml/2006/ole">
                <p:oleObj spid="_x0000_s397322" name="Equation" r:id="rId12" imgW="164880" imgH="228600" progId="Equation.3">
                  <p:embed/>
                </p:oleObj>
              </a:graphicData>
            </a:graphic>
          </p:graphicFrame>
          <p:graphicFrame>
            <p:nvGraphicFramePr>
              <p:cNvPr id="19" name="Object 26"/>
              <p:cNvGraphicFramePr>
                <a:graphicFrameLocks noChangeAspect="1"/>
              </p:cNvGraphicFramePr>
              <p:nvPr/>
            </p:nvGraphicFramePr>
            <p:xfrm>
              <a:off x="4714889" y="3071810"/>
              <a:ext cx="298450" cy="422275"/>
            </p:xfrm>
            <a:graphic>
              <a:graphicData uri="http://schemas.openxmlformats.org/presentationml/2006/ole">
                <p:oleObj spid="_x0000_s397323" name="Equation" r:id="rId13" imgW="152280" imgH="215640" progId="Equation.3">
                  <p:embed/>
                </p:oleObj>
              </a:graphicData>
            </a:graphic>
          </p:graphicFrame>
        </p:grpSp>
        <p:cxnSp>
          <p:nvCxnSpPr>
            <p:cNvPr id="28" name="Shape 12"/>
            <p:cNvCxnSpPr>
              <a:cxnSpLocks noChangeShapeType="1"/>
            </p:cNvCxnSpPr>
            <p:nvPr/>
          </p:nvCxnSpPr>
          <p:spPr bwMode="auto">
            <a:xfrm rot="10800000" flipH="1">
              <a:off x="861763" y="3792825"/>
              <a:ext cx="221511" cy="40989"/>
            </a:xfrm>
            <a:prstGeom prst="curvedConnector5">
              <a:avLst>
                <a:gd name="adj1" fmla="val -70296"/>
                <a:gd name="adj2" fmla="val -998198"/>
                <a:gd name="adj3" fmla="val 170296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771502" y="4310069"/>
            <a:ext cx="514350" cy="283986"/>
          </p:xfrm>
          <a:graphic>
            <a:graphicData uri="http://schemas.openxmlformats.org/presentationml/2006/ole">
              <p:oleObj spid="_x0000_s397324" name="Equation" r:id="rId14" imgW="330120" imgH="177480" progId="Equation.3">
                <p:embed/>
              </p:oleObj>
            </a:graphicData>
          </a:graphic>
        </p:graphicFrame>
      </p:grpSp>
      <p:graphicFrame>
        <p:nvGraphicFramePr>
          <p:cNvPr id="319505" name="Object 3"/>
          <p:cNvGraphicFramePr>
            <a:graphicFrameLocks noChangeAspect="1"/>
          </p:cNvGraphicFramePr>
          <p:nvPr/>
        </p:nvGraphicFramePr>
        <p:xfrm>
          <a:off x="2357422" y="3071810"/>
          <a:ext cx="5715040" cy="685912"/>
        </p:xfrm>
        <a:graphic>
          <a:graphicData uri="http://schemas.openxmlformats.org/presentationml/2006/ole">
            <p:oleObj spid="_x0000_s397325" name="Equation" r:id="rId15" imgW="3517560" imgH="431640" progId="Equation.3">
              <p:embed/>
            </p:oleObj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3143240" y="3730633"/>
          <a:ext cx="3721100" cy="769937"/>
        </p:xfrm>
        <a:graphic>
          <a:graphicData uri="http://schemas.openxmlformats.org/presentationml/2006/ole">
            <p:oleObj spid="_x0000_s397326" name="Equation" r:id="rId16" imgW="2171520" imgH="507960" progId="Equation.3">
              <p:embed/>
            </p:oleObj>
          </a:graphicData>
        </a:graphic>
      </p:graphicFrame>
      <p:graphicFrame>
        <p:nvGraphicFramePr>
          <p:cNvPr id="319507" name="Object 19"/>
          <p:cNvGraphicFramePr>
            <a:graphicFrameLocks noChangeAspect="1"/>
          </p:cNvGraphicFramePr>
          <p:nvPr/>
        </p:nvGraphicFramePr>
        <p:xfrm>
          <a:off x="3143240" y="4429132"/>
          <a:ext cx="4416425" cy="730250"/>
        </p:xfrm>
        <a:graphic>
          <a:graphicData uri="http://schemas.openxmlformats.org/presentationml/2006/ole">
            <p:oleObj spid="_x0000_s397327" name="Equation" r:id="rId17" imgW="25779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8001024" cy="578647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00" dirty="0" smtClean="0">
                <a:solidFill>
                  <a:schemeClr val="tx1"/>
                </a:solidFill>
              </a:rPr>
              <a:t>Lemma</a:t>
            </a:r>
          </a:p>
          <a:p>
            <a:endParaRPr lang="en-US" sz="2000" i="1" dirty="0" smtClean="0"/>
          </a:p>
          <a:p>
            <a:r>
              <a:rPr lang="en-US" sz="2100" dirty="0" smtClean="0"/>
              <a:t>Lemma 1 : far long couple implies far witness sequence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w,w</a:t>
            </a:r>
            <a:r>
              <a:rPr lang="en-US" sz="1800" dirty="0" smtClean="0">
                <a:solidFill>
                  <a:schemeClr val="tx1"/>
                </a:solidFill>
              </a:rPr>
              <a:t>’) in τ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Garamond"/>
              </a:rPr>
              <a:t>ε</a:t>
            </a:r>
            <a:r>
              <a:rPr lang="fr-FR" sz="1800" dirty="0" smtClean="0">
                <a:solidFill>
                  <a:schemeClr val="tx1"/>
                </a:solidFill>
                <a:latin typeface="Garamond"/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far from any couple in τ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ustat</a:t>
            </a:r>
            <a:r>
              <a:rPr lang="en-US" sz="1800" dirty="0" smtClean="0">
                <a:solidFill>
                  <a:schemeClr val="tx1"/>
                </a:solidFill>
              </a:rPr>
              <a:t>(w),</a:t>
            </a:r>
            <a:r>
              <a:rPr lang="en-US" sz="1800" dirty="0" err="1" smtClean="0">
                <a:solidFill>
                  <a:schemeClr val="tx1"/>
                </a:solidFill>
              </a:rPr>
              <a:t>ustat</a:t>
            </a:r>
            <a:r>
              <a:rPr lang="en-US" sz="1800" dirty="0" smtClean="0">
                <a:solidFill>
                  <a:schemeClr val="tx1"/>
                </a:solidFill>
              </a:rPr>
              <a:t>(w’),|w’|/|w|)  is close to a point </a:t>
            </a:r>
            <a:r>
              <a:rPr lang="en-US" sz="1800" i="1" dirty="0" smtClean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 in H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800" i="1" dirty="0" smtClean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 can be decomposed on a base of fixed size  (d+1 elements by </a:t>
            </a:r>
            <a:r>
              <a:rPr lang="en-US" sz="1800" dirty="0" err="1" smtClean="0">
                <a:solidFill>
                  <a:schemeClr val="tx1"/>
                </a:solidFill>
              </a:rPr>
              <a:t>Caratheodory</a:t>
            </a:r>
            <a:r>
              <a:rPr lang="en-US" sz="1800" dirty="0" smtClean="0">
                <a:solidFill>
                  <a:schemeClr val="tx1"/>
                </a:solidFill>
              </a:rPr>
              <a:t> theorem)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At least one of these is still far from H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i="1" dirty="0" smtClean="0">
                <a:solidFill>
                  <a:schemeClr val="tx1"/>
                </a:solidFill>
              </a:rPr>
              <a:t>P’</a:t>
            </a:r>
            <a:r>
              <a:rPr lang="en-US" sz="1800" dirty="0" smtClean="0">
                <a:solidFill>
                  <a:schemeClr val="tx1"/>
                </a:solidFill>
              </a:rPr>
              <a:t>=(</a:t>
            </a:r>
            <a:r>
              <a:rPr lang="en-US" sz="1800" dirty="0" err="1" smtClean="0">
                <a:solidFill>
                  <a:schemeClr val="tx1"/>
                </a:solidFill>
              </a:rPr>
              <a:t>x,y,l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There is a witness sequence of couples (</a:t>
            </a:r>
            <a:r>
              <a:rPr lang="en-US" sz="1800" dirty="0" err="1" smtClean="0">
                <a:solidFill>
                  <a:schemeClr val="tx1"/>
                </a:solidFill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err="1" smtClean="0">
                <a:solidFill>
                  <a:schemeClr val="tx1"/>
                </a:solidFill>
              </a:rPr>
              <a:t>,w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’) in τ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Lemma 2 : </a:t>
            </a:r>
            <a:r>
              <a:rPr lang="en-US" sz="2100" dirty="0" smtClean="0">
                <a:solidFill>
                  <a:schemeClr val="tx1"/>
                </a:solidFill>
              </a:rPr>
              <a:t>the statistics of the </a:t>
            </a:r>
            <a:r>
              <a:rPr lang="en-US" sz="2100" dirty="0" smtClean="0">
                <a:solidFill>
                  <a:schemeClr val="tx1"/>
                </a:solidFill>
              </a:rPr>
              <a:t>witness </a:t>
            </a:r>
            <a:r>
              <a:rPr lang="en-US" sz="2100" dirty="0" smtClean="0">
                <a:solidFill>
                  <a:schemeClr val="tx1"/>
                </a:solidFill>
              </a:rPr>
              <a:t>sequence is far from H1.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P’ is close H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(P’ comes from a set of compatible loops)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By construction, (</a:t>
            </a:r>
            <a:r>
              <a:rPr lang="en-US" sz="1800" dirty="0" err="1" smtClean="0">
                <a:solidFill>
                  <a:schemeClr val="tx1"/>
                </a:solidFill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err="1" smtClean="0">
                <a:solidFill>
                  <a:schemeClr val="tx1"/>
                </a:solidFill>
              </a:rPr>
              <a:t>,w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’) are still far from the couples of τ</a:t>
            </a:r>
            <a:r>
              <a:rPr lang="en-US" sz="1800" baseline="-25000" dirty="0" smtClean="0">
                <a:solidFill>
                  <a:schemeClr val="tx1"/>
                </a:solidFill>
              </a:rPr>
              <a:t>1.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By robustness on words,  P’ is far from H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5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is far from H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71462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err="1" smtClean="0"/>
              <a:t>ROBUSTness</a:t>
            </a:r>
            <a:endParaRPr lang="en-US" dirty="0" smtClean="0"/>
          </a:p>
        </p:txBody>
      </p:sp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7218363" y="790575"/>
          <a:ext cx="247650" cy="436563"/>
        </p:xfrm>
        <a:graphic>
          <a:graphicData uri="http://schemas.openxmlformats.org/presentationml/2006/ole">
            <p:oleObj spid="_x0000_s395266" name="Equation" r:id="rId4" imgW="114120" imgH="215640" progId="Equation.3">
              <p:embed/>
            </p:oleObj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1643042" y="785794"/>
          <a:ext cx="5517413" cy="428628"/>
        </p:xfrm>
        <a:graphic>
          <a:graphicData uri="http://schemas.openxmlformats.org/presentationml/2006/ole">
            <p:oleObj spid="_x0000_s395267" name="Equation" r:id="rId5" imgW="2374560" imgH="203040" progId="Equation.3">
              <p:embed/>
            </p:oleObj>
          </a:graphicData>
        </a:graphic>
      </p:graphicFrame>
      <p:graphicFrame>
        <p:nvGraphicFramePr>
          <p:cNvPr id="307212" name="Object 12"/>
          <p:cNvGraphicFramePr>
            <a:graphicFrameLocks noChangeAspect="1"/>
          </p:cNvGraphicFramePr>
          <p:nvPr/>
        </p:nvGraphicFramePr>
        <p:xfrm>
          <a:off x="1928794" y="3497268"/>
          <a:ext cx="4197350" cy="788988"/>
        </p:xfrm>
        <a:graphic>
          <a:graphicData uri="http://schemas.openxmlformats.org/presentationml/2006/ole">
            <p:oleObj spid="_x0000_s395268" name="Equation" r:id="rId6" imgW="245088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71462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Construction of H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7472386" cy="507209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Direct approach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Combine </a:t>
            </a:r>
            <a:r>
              <a:rPr lang="en-US" sz="1800" dirty="0" err="1" smtClean="0">
                <a:solidFill>
                  <a:schemeClr val="tx1"/>
                </a:solidFill>
              </a:rPr>
              <a:t>ustat</a:t>
            </a:r>
            <a:r>
              <a:rPr lang="en-US" sz="1800" dirty="0" smtClean="0">
                <a:solidFill>
                  <a:schemeClr val="tx1"/>
                </a:solidFill>
              </a:rPr>
              <a:t> of compatible loops of length	       </a:t>
            </a:r>
          </a:p>
          <a:p>
            <a:pPr lvl="1"/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 in time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Improvement : Do not consider all loops, only their statistics.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Up to length p : polynomial number of points (in p).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Inductive combination of two sets of statistics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1800" dirty="0" smtClean="0"/>
              <a:t>For 	   this can be achieve by matrix multiplication on an adapted algebra </a:t>
            </a:r>
          </a:p>
          <a:p>
            <a:pPr lvl="2">
              <a:defRPr/>
            </a:pPr>
            <a:r>
              <a:rPr lang="en-US" sz="1800" dirty="0" smtClean="0"/>
              <a:t>The same works if all </a:t>
            </a:r>
            <a:r>
              <a:rPr lang="en-US" sz="1800" dirty="0" err="1" smtClean="0"/>
              <a:t>rhs</a:t>
            </a:r>
            <a:r>
              <a:rPr lang="en-US" sz="1800" dirty="0" smtClean="0"/>
              <a:t> of rules are of same size</a:t>
            </a:r>
          </a:p>
          <a:p>
            <a:pPr lvl="2">
              <a:defRPr/>
            </a:pPr>
            <a:endParaRPr lang="en-US" sz="1800" dirty="0" smtClean="0"/>
          </a:p>
          <a:p>
            <a:pPr lvl="2">
              <a:defRPr/>
            </a:pPr>
            <a:endParaRPr lang="en-US" sz="1800" dirty="0" smtClean="0"/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endParaRPr lang="en-US" sz="2800" dirty="0" smtClean="0"/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88429" name="Object 28"/>
          <p:cNvGraphicFramePr>
            <a:graphicFrameLocks noChangeAspect="1"/>
          </p:cNvGraphicFramePr>
          <p:nvPr/>
        </p:nvGraphicFramePr>
        <p:xfrm>
          <a:off x="5643570" y="1142984"/>
          <a:ext cx="928687" cy="436562"/>
        </p:xfrm>
        <a:graphic>
          <a:graphicData uri="http://schemas.openxmlformats.org/presentationml/2006/ole">
            <p:oleObj spid="_x0000_s188429" name="Equation" r:id="rId4" imgW="431640" imgH="20304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428728" y="2268344"/>
            <a:ext cx="5929354" cy="446276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300" b="0" dirty="0" smtClean="0">
                <a:latin typeface="+mn-lt"/>
              </a:rPr>
              <a:t>Naive </a:t>
            </a:r>
            <a:r>
              <a:rPr lang="en-US" sz="2300" b="0" dirty="0" smtClean="0">
                <a:solidFill>
                  <a:prstClr val="black"/>
                </a:solidFill>
                <a:latin typeface="Trebuchet MS"/>
              </a:rPr>
              <a:t>Exponential </a:t>
            </a:r>
            <a:r>
              <a:rPr lang="en-US" sz="2300" b="0" dirty="0" smtClean="0">
                <a:latin typeface="+mn-lt"/>
              </a:rPr>
              <a:t>Construction</a:t>
            </a:r>
            <a:endParaRPr lang="fr-FR" sz="2300" b="0" dirty="0" smtClean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472" y="2482658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143108" y="1500174"/>
          <a:ext cx="3714776" cy="705176"/>
        </p:xfrm>
        <a:graphic>
          <a:graphicData uri="http://schemas.openxmlformats.org/presentationml/2006/ole">
            <p:oleObj spid="_x0000_s188438" name="Equation" r:id="rId5" imgW="1663560" imgH="431640" progId="Equation.3">
              <p:embed/>
            </p:oleObj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1714981" y="3992589"/>
          <a:ext cx="713879" cy="365105"/>
        </p:xfrm>
        <a:graphic>
          <a:graphicData uri="http://schemas.openxmlformats.org/presentationml/2006/ole">
            <p:oleObj spid="_x0000_s188439" name="Equation" r:id="rId6" imgW="355320" imgH="20304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1214414" y="5268740"/>
            <a:ext cx="6500858" cy="800219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300" b="0" dirty="0" smtClean="0">
                <a:latin typeface="+mn-lt"/>
              </a:rPr>
              <a:t>PTIME Construction </a:t>
            </a:r>
          </a:p>
          <a:p>
            <a:pPr algn="ctr"/>
            <a:r>
              <a:rPr lang="en-US" sz="2300" b="0" dirty="0" smtClean="0">
                <a:latin typeface="+mn-lt"/>
              </a:rPr>
              <a:t>for letter to letter transducers</a:t>
            </a:r>
            <a:endParaRPr lang="fr-FR" sz="2300" b="0" dirty="0" smtClean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57158" y="5641990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71462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err="1" smtClean="0"/>
              <a:t>ConsEQUENCEs</a:t>
            </a:r>
            <a:endParaRPr lang="en-US" dirty="0" smtClean="0"/>
          </a:p>
        </p:txBody>
      </p:sp>
      <p:sp>
        <p:nvSpPr>
          <p:cNvPr id="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7472386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100" dirty="0" smtClean="0"/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Theorem : </a:t>
            </a:r>
          </a:p>
          <a:p>
            <a:pPr>
              <a:buNone/>
            </a:pPr>
            <a:r>
              <a:rPr lang="en-US" sz="2800" dirty="0" smtClean="0"/>
              <a:t>	For FSM with transitions in </a:t>
            </a:r>
            <a:endParaRPr lang="fr-FR" sz="2800" dirty="0" smtClean="0"/>
          </a:p>
          <a:p>
            <a:pPr lvl="1"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fr-FR" sz="2800" dirty="0" smtClean="0">
                <a:solidFill>
                  <a:schemeClr val="tx1"/>
                </a:solidFill>
              </a:rPr>
              <a:t>-inclusion </a:t>
            </a:r>
            <a:r>
              <a:rPr lang="fr-FR" sz="2800" dirty="0" err="1" smtClean="0">
                <a:solidFill>
                  <a:schemeClr val="tx1"/>
                </a:solidFill>
              </a:rPr>
              <a:t>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decidable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100" dirty="0" smtClean="0"/>
          </a:p>
          <a:p>
            <a:r>
              <a:rPr lang="en-US" sz="2800" dirty="0" smtClean="0"/>
              <a:t>Theorem : </a:t>
            </a:r>
          </a:p>
          <a:p>
            <a:pPr>
              <a:buNone/>
            </a:pPr>
            <a:r>
              <a:rPr lang="en-US" sz="2800" dirty="0" smtClean="0"/>
              <a:t>	For FSM with transitions in 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fr-FR" sz="2800" dirty="0" smtClean="0">
                <a:solidFill>
                  <a:schemeClr val="tx1"/>
                </a:solidFill>
              </a:rPr>
              <a:t>-inclusion </a:t>
            </a:r>
            <a:r>
              <a:rPr lang="fr-FR" sz="2800" dirty="0" err="1" smtClean="0">
                <a:solidFill>
                  <a:schemeClr val="tx1"/>
                </a:solidFill>
              </a:rPr>
              <a:t>is</a:t>
            </a:r>
            <a:r>
              <a:rPr lang="fr-FR" sz="2800" dirty="0" smtClean="0">
                <a:solidFill>
                  <a:schemeClr val="tx1"/>
                </a:solidFill>
              </a:rPr>
              <a:t> in PTIME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inclusion is PSPACE-hard</a:t>
            </a:r>
            <a:endParaRPr lang="en-US" sz="3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2">
              <a:buNone/>
              <a:defRPr/>
            </a:pPr>
            <a:endParaRPr lang="en-US" sz="1800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48165" name="Object 28"/>
          <p:cNvGraphicFramePr>
            <a:graphicFrameLocks noChangeAspect="1"/>
          </p:cNvGraphicFramePr>
          <p:nvPr/>
        </p:nvGraphicFramePr>
        <p:xfrm>
          <a:off x="5214942" y="2000240"/>
          <a:ext cx="2650674" cy="571500"/>
        </p:xfrm>
        <a:graphic>
          <a:graphicData uri="http://schemas.openxmlformats.org/presentationml/2006/ole">
            <p:oleObj spid="_x0000_s348165" name="Equation" r:id="rId4" imgW="1180800" imgH="253800" progId="Equation.3">
              <p:embed/>
            </p:oleObj>
          </a:graphicData>
        </a:graphic>
      </p:graphicFrame>
      <p:graphicFrame>
        <p:nvGraphicFramePr>
          <p:cNvPr id="348166" name="Object 28"/>
          <p:cNvGraphicFramePr>
            <a:graphicFrameLocks noChangeAspect="1"/>
          </p:cNvGraphicFramePr>
          <p:nvPr/>
        </p:nvGraphicFramePr>
        <p:xfrm>
          <a:off x="5286380" y="3929070"/>
          <a:ext cx="2538412" cy="571500"/>
        </p:xfrm>
        <a:graphic>
          <a:graphicData uri="http://schemas.openxmlformats.org/presentationml/2006/ole">
            <p:oleObj spid="_x0000_s348166" name="Equation" r:id="rId5" imgW="11300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643042" y="108548"/>
            <a:ext cx="500066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>
                <a:latin typeface="Algerian" pitchFamily="82" charset="0"/>
              </a:rPr>
              <a:t>III	</a:t>
            </a:r>
            <a:r>
              <a:rPr lang="en-US" dirty="0" smtClean="0"/>
              <a:t>trees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7239000" cy="4274840"/>
          </a:xfrm>
        </p:spPr>
        <p:txBody>
          <a:bodyPr>
            <a:normAutofit/>
          </a:bodyPr>
          <a:lstStyle/>
          <a:p>
            <a:r>
              <a:rPr lang="en-US" dirty="0" smtClean="0"/>
              <a:t>Edit distance with moves</a:t>
            </a:r>
          </a:p>
          <a:p>
            <a:endParaRPr lang="en-US" dirty="0" smtClean="0"/>
          </a:p>
          <a:p>
            <a:r>
              <a:rPr lang="en-US" dirty="0" smtClean="0"/>
              <a:t>Uniform Statistic </a:t>
            </a:r>
          </a:p>
          <a:p>
            <a:endParaRPr lang="en-US" dirty="0" smtClean="0"/>
          </a:p>
          <a:p>
            <a:r>
              <a:rPr lang="en-US" dirty="0" smtClean="0"/>
              <a:t>Linking these notions</a:t>
            </a:r>
          </a:p>
          <a:p>
            <a:pPr lvl="3"/>
            <a:r>
              <a:rPr lang="en-US" dirty="0" smtClean="0"/>
              <a:t>Soundness</a:t>
            </a:r>
          </a:p>
          <a:p>
            <a:pPr lvl="3"/>
            <a:r>
              <a:rPr lang="en-US" dirty="0" smtClean="0"/>
              <a:t>Robustness</a:t>
            </a:r>
          </a:p>
          <a:p>
            <a:endParaRPr lang="en-US" dirty="0" smtClean="0"/>
          </a:p>
          <a:p>
            <a:r>
              <a:rPr lang="en-US" dirty="0" smtClean="0"/>
              <a:t>XSL-transducers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239000" cy="748684"/>
          </a:xfrm>
        </p:spPr>
        <p:txBody>
          <a:bodyPr/>
          <a:lstStyle/>
          <a:p>
            <a:r>
              <a:rPr lang="fr-FR" dirty="0" err="1" smtClean="0"/>
              <a:t>MotivationS</a:t>
            </a:r>
            <a:endParaRPr lang="fr-FR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600" dirty="0" smtClean="0">
                <a:solidFill>
                  <a:schemeClr val="tx1"/>
                </a:solidFill>
              </a:rPr>
              <a:t>Interoperability</a:t>
            </a:r>
          </a:p>
          <a:p>
            <a:pPr lvl="3"/>
            <a:r>
              <a:rPr lang="en-US" dirty="0" smtClean="0"/>
              <a:t>Exchange data between different Schemas.</a:t>
            </a:r>
          </a:p>
          <a:p>
            <a:pPr lvl="3"/>
            <a:r>
              <a:rPr lang="en-US" dirty="0" smtClean="0"/>
              <a:t>Visualization.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Manage Huge and Imperfect Data</a:t>
            </a:r>
          </a:p>
          <a:p>
            <a:pPr lvl="3"/>
            <a:r>
              <a:rPr lang="en-US" dirty="0" smtClean="0"/>
              <a:t>Robustness </a:t>
            </a:r>
            <a:r>
              <a:rPr lang="en-US" smtClean="0"/>
              <a:t>to </a:t>
            </a:r>
            <a:r>
              <a:rPr lang="en-US" smtClean="0"/>
              <a:t>noise.</a:t>
            </a:r>
            <a:endParaRPr lang="en-US" dirty="0" smtClean="0"/>
          </a:p>
          <a:p>
            <a:pPr lvl="3"/>
            <a:r>
              <a:rPr lang="en-US" dirty="0" smtClean="0"/>
              <a:t>Decisions based on statistics.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Approximation  and  Complexity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785794"/>
          </a:xfrm>
        </p:spPr>
        <p:txBody>
          <a:bodyPr>
            <a:normAutofit/>
          </a:bodyPr>
          <a:lstStyle/>
          <a:p>
            <a:r>
              <a:rPr lang="en-US" dirty="0" smtClean="0"/>
              <a:t>Edit Distance with Moves</a:t>
            </a:r>
            <a:endParaRPr lang="fr-FR" dirty="0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14282" y="1071546"/>
            <a:ext cx="2928958" cy="2071702"/>
            <a:chOff x="1928813" y="928688"/>
            <a:chExt cx="5786437" cy="4305300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468563" y="2286000"/>
              <a:ext cx="463550" cy="466725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861702" y="928688"/>
              <a:ext cx="462369" cy="4638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63376" y="2285115"/>
              <a:ext cx="465104" cy="4666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854325" y="3527425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7251700" y="2286000"/>
              <a:ext cx="463550" cy="466725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6057292" y="2285115"/>
              <a:ext cx="462367" cy="4666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861702" y="2285115"/>
              <a:ext cx="462369" cy="4666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324070" y="3527602"/>
              <a:ext cx="462367" cy="4638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396598" y="3527602"/>
              <a:ext cx="465104" cy="4638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928813" y="3527425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9" name="Straight Arrow Connector 21"/>
            <p:cNvCxnSpPr>
              <a:cxnSpLocks noChangeShapeType="1"/>
              <a:stCxn id="9" idx="4"/>
              <a:endCxn id="8" idx="0"/>
            </p:cNvCxnSpPr>
            <p:nvPr/>
          </p:nvCxnSpPr>
          <p:spPr bwMode="auto">
            <a:xfrm rot="5400000">
              <a:off x="3450431" y="643732"/>
              <a:ext cx="892175" cy="23923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22"/>
            <p:cNvCxnSpPr>
              <a:cxnSpLocks noChangeShapeType="1"/>
              <a:stCxn id="9" idx="4"/>
              <a:endCxn id="10" idx="0"/>
            </p:cNvCxnSpPr>
            <p:nvPr/>
          </p:nvCxnSpPr>
          <p:spPr bwMode="auto">
            <a:xfrm rot="5400000">
              <a:off x="4048125" y="1241425"/>
              <a:ext cx="892175" cy="11969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26"/>
            <p:cNvCxnSpPr>
              <a:cxnSpLocks noChangeShapeType="1"/>
              <a:stCxn id="9" idx="4"/>
              <a:endCxn id="14" idx="0"/>
            </p:cNvCxnSpPr>
            <p:nvPr/>
          </p:nvCxnSpPr>
          <p:spPr bwMode="auto">
            <a:xfrm rot="5400000">
              <a:off x="4645819" y="1840707"/>
              <a:ext cx="892175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9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 rot="16200000" flipH="1">
              <a:off x="5244306" y="1242219"/>
              <a:ext cx="892175" cy="11953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32"/>
            <p:cNvCxnSpPr>
              <a:cxnSpLocks noChangeShapeType="1"/>
              <a:stCxn id="9" idx="4"/>
              <a:endCxn id="12" idx="0"/>
            </p:cNvCxnSpPr>
            <p:nvPr/>
          </p:nvCxnSpPr>
          <p:spPr bwMode="auto">
            <a:xfrm rot="16200000" flipH="1">
              <a:off x="5842000" y="644525"/>
              <a:ext cx="892175" cy="23907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35"/>
            <p:cNvCxnSpPr>
              <a:cxnSpLocks noChangeShapeType="1"/>
              <a:stCxn id="8" idx="4"/>
              <a:endCxn id="18" idx="0"/>
            </p:cNvCxnSpPr>
            <p:nvPr/>
          </p:nvCxnSpPr>
          <p:spPr bwMode="auto">
            <a:xfrm rot="5400000">
              <a:off x="2043113" y="2870200"/>
              <a:ext cx="774700" cy="5397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8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 rot="16200000" flipH="1">
              <a:off x="2505869" y="2947194"/>
              <a:ext cx="774700" cy="3857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41"/>
            <p:cNvCxnSpPr>
              <a:cxnSpLocks noChangeShapeType="1"/>
              <a:stCxn id="14" idx="4"/>
              <a:endCxn id="16" idx="0"/>
            </p:cNvCxnSpPr>
            <p:nvPr/>
          </p:nvCxnSpPr>
          <p:spPr bwMode="auto">
            <a:xfrm rot="16200000" flipH="1">
              <a:off x="4936332" y="2909093"/>
              <a:ext cx="774700" cy="46196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44"/>
            <p:cNvCxnSpPr>
              <a:cxnSpLocks noChangeShapeType="1"/>
              <a:stCxn id="14" idx="4"/>
              <a:endCxn id="17" idx="0"/>
            </p:cNvCxnSpPr>
            <p:nvPr/>
          </p:nvCxnSpPr>
          <p:spPr bwMode="auto">
            <a:xfrm rot="5400000">
              <a:off x="4473575" y="2908300"/>
              <a:ext cx="774700" cy="4635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8" name="Oval 48"/>
            <p:cNvSpPr>
              <a:spLocks noChangeArrowheads="1"/>
            </p:cNvSpPr>
            <p:nvPr/>
          </p:nvSpPr>
          <p:spPr bwMode="auto">
            <a:xfrm>
              <a:off x="3390900" y="4768850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49"/>
            <p:cNvSpPr>
              <a:spLocks noChangeArrowheads="1"/>
            </p:cNvSpPr>
            <p:nvPr/>
          </p:nvSpPr>
          <p:spPr bwMode="auto">
            <a:xfrm>
              <a:off x="2465388" y="4768850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" name="Straight Arrow Connector 50"/>
            <p:cNvCxnSpPr>
              <a:cxnSpLocks noChangeShapeType="1"/>
              <a:endCxn id="28" idx="0"/>
            </p:cNvCxnSpPr>
            <p:nvPr/>
          </p:nvCxnSpPr>
          <p:spPr bwMode="auto">
            <a:xfrm rot="16200000" flipH="1">
              <a:off x="3003550" y="4149726"/>
              <a:ext cx="776287" cy="4619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51"/>
            <p:cNvCxnSpPr>
              <a:cxnSpLocks noChangeShapeType="1"/>
              <a:endCxn id="29" idx="0"/>
            </p:cNvCxnSpPr>
            <p:nvPr/>
          </p:nvCxnSpPr>
          <p:spPr bwMode="auto">
            <a:xfrm rot="5400000">
              <a:off x="2540794" y="4148932"/>
              <a:ext cx="776287" cy="4635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4935509" y="928670"/>
            <a:ext cx="2851170" cy="2206173"/>
            <a:chOff x="1928813" y="928688"/>
            <a:chExt cx="5786437" cy="4305300"/>
          </a:xfrm>
        </p:grpSpPr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2468563" y="2286000"/>
              <a:ext cx="463550" cy="466725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860082" y="928688"/>
              <a:ext cx="461865" cy="4646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663431" y="3509135"/>
              <a:ext cx="464490" cy="4646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2854325" y="3527425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7251700" y="2286000"/>
              <a:ext cx="463550" cy="466725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6056734" y="3509135"/>
              <a:ext cx="461865" cy="4646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4860082" y="3509135"/>
              <a:ext cx="461865" cy="4646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5321948" y="4750155"/>
              <a:ext cx="464490" cy="4646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Oval 18"/>
            <p:cNvSpPr>
              <a:spLocks noChangeArrowheads="1"/>
            </p:cNvSpPr>
            <p:nvPr/>
          </p:nvSpPr>
          <p:spPr bwMode="auto">
            <a:xfrm>
              <a:off x="4398217" y="4750155"/>
              <a:ext cx="461865" cy="4646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1928813" y="3527425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3" name="Straight Arrow Connector 21"/>
            <p:cNvCxnSpPr>
              <a:cxnSpLocks noChangeShapeType="1"/>
              <a:stCxn id="34" idx="4"/>
              <a:endCxn id="33" idx="0"/>
            </p:cNvCxnSpPr>
            <p:nvPr/>
          </p:nvCxnSpPr>
          <p:spPr bwMode="auto">
            <a:xfrm rot="5400000">
              <a:off x="3450431" y="643732"/>
              <a:ext cx="892175" cy="23923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22"/>
            <p:cNvCxnSpPr>
              <a:cxnSpLocks noChangeShapeType="1"/>
              <a:stCxn id="56" idx="3"/>
              <a:endCxn id="35" idx="0"/>
            </p:cNvCxnSpPr>
            <p:nvPr/>
          </p:nvCxnSpPr>
          <p:spPr bwMode="auto">
            <a:xfrm rot="5400000">
              <a:off x="4015221" y="2598202"/>
              <a:ext cx="790689" cy="102968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26"/>
            <p:cNvCxnSpPr>
              <a:cxnSpLocks noChangeShapeType="1"/>
              <a:stCxn id="56" idx="4"/>
              <a:endCxn id="39" idx="0"/>
            </p:cNvCxnSpPr>
            <p:nvPr/>
          </p:nvCxnSpPr>
          <p:spPr bwMode="auto">
            <a:xfrm rot="16200000" flipH="1">
              <a:off x="4729151" y="3145630"/>
              <a:ext cx="722339" cy="317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" name="Straight Arrow Connector 29"/>
            <p:cNvCxnSpPr>
              <a:cxnSpLocks noChangeShapeType="1"/>
              <a:stCxn id="56" idx="5"/>
              <a:endCxn id="38" idx="0"/>
            </p:cNvCxnSpPr>
            <p:nvPr/>
          </p:nvCxnSpPr>
          <p:spPr bwMode="auto">
            <a:xfrm rot="16200000" flipH="1">
              <a:off x="5374731" y="2595029"/>
              <a:ext cx="790689" cy="103602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" name="Straight Arrow Connector 32"/>
            <p:cNvCxnSpPr>
              <a:cxnSpLocks noChangeShapeType="1"/>
              <a:stCxn id="34" idx="4"/>
              <a:endCxn id="37" idx="0"/>
            </p:cNvCxnSpPr>
            <p:nvPr/>
          </p:nvCxnSpPr>
          <p:spPr bwMode="auto">
            <a:xfrm rot="16200000" flipH="1">
              <a:off x="5842000" y="644525"/>
              <a:ext cx="892175" cy="23907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8" name="Straight Arrow Connector 35"/>
            <p:cNvCxnSpPr>
              <a:cxnSpLocks noChangeShapeType="1"/>
              <a:stCxn id="33" idx="4"/>
              <a:endCxn id="42" idx="0"/>
            </p:cNvCxnSpPr>
            <p:nvPr/>
          </p:nvCxnSpPr>
          <p:spPr bwMode="auto">
            <a:xfrm rot="5400000">
              <a:off x="2043113" y="2870200"/>
              <a:ext cx="774700" cy="5397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9" name="Straight Arrow Connector 38"/>
            <p:cNvCxnSpPr>
              <a:cxnSpLocks noChangeShapeType="1"/>
              <a:stCxn id="33" idx="4"/>
              <a:endCxn id="36" idx="0"/>
            </p:cNvCxnSpPr>
            <p:nvPr/>
          </p:nvCxnSpPr>
          <p:spPr bwMode="auto">
            <a:xfrm rot="16200000" flipH="1">
              <a:off x="2505869" y="2947194"/>
              <a:ext cx="774700" cy="3857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0" name="Straight Arrow Connector 41"/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16200000" flipH="1">
              <a:off x="4936332" y="4131480"/>
              <a:ext cx="774700" cy="46196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" name="Straight Arrow Connector 44"/>
            <p:cNvCxnSpPr>
              <a:cxnSpLocks noChangeShapeType="1"/>
              <a:stCxn id="39" idx="4"/>
              <a:endCxn id="41" idx="0"/>
            </p:cNvCxnSpPr>
            <p:nvPr/>
          </p:nvCxnSpPr>
          <p:spPr bwMode="auto">
            <a:xfrm rot="5400000">
              <a:off x="4473575" y="4130687"/>
              <a:ext cx="774700" cy="4635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3390900" y="4768850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465388" y="4768850"/>
              <a:ext cx="463550" cy="46513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4" name="Straight Arrow Connector 50"/>
            <p:cNvCxnSpPr>
              <a:cxnSpLocks noChangeShapeType="1"/>
              <a:endCxn id="52" idx="0"/>
            </p:cNvCxnSpPr>
            <p:nvPr/>
          </p:nvCxnSpPr>
          <p:spPr bwMode="auto">
            <a:xfrm rot="16200000" flipH="1">
              <a:off x="3003550" y="4149726"/>
              <a:ext cx="776287" cy="4619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5" name="Straight Arrow Connector 51"/>
            <p:cNvCxnSpPr>
              <a:cxnSpLocks noChangeShapeType="1"/>
              <a:endCxn id="53" idx="0"/>
            </p:cNvCxnSpPr>
            <p:nvPr/>
          </p:nvCxnSpPr>
          <p:spPr bwMode="auto">
            <a:xfrm rot="5400000">
              <a:off x="2540794" y="4148932"/>
              <a:ext cx="776287" cy="4635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4857752" y="2319323"/>
              <a:ext cx="461963" cy="46672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7" name="Straight Arrow Connector 26"/>
            <p:cNvCxnSpPr>
              <a:cxnSpLocks noChangeShapeType="1"/>
              <a:stCxn id="34" idx="4"/>
              <a:endCxn id="56" idx="0"/>
            </p:cNvCxnSpPr>
            <p:nvPr/>
          </p:nvCxnSpPr>
          <p:spPr bwMode="auto">
            <a:xfrm rot="5400000">
              <a:off x="4627572" y="1854988"/>
              <a:ext cx="925498" cy="317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3539017" y="1685072"/>
            <a:ext cx="1055127" cy="4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Insertion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3632117" y="2315408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Deletion</a:t>
            </a:r>
            <a:endParaRPr lang="fr-FR" dirty="0"/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3480830" y="2063274"/>
            <a:ext cx="1280117" cy="1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rot="10800000">
            <a:off x="3480830" y="2315408"/>
            <a:ext cx="1280117" cy="1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64" name="TextBox 63"/>
          <p:cNvSpPr txBox="1"/>
          <p:nvPr/>
        </p:nvSpPr>
        <p:spPr>
          <a:xfrm>
            <a:off x="4929190" y="5000636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</a:t>
            </a:r>
            <a:r>
              <a:rPr lang="en-US" dirty="0" err="1" smtClean="0"/>
              <a:t>Modifiy</a:t>
            </a:r>
            <a:r>
              <a:rPr lang="fr-FR" dirty="0" smtClean="0"/>
              <a:t> a label</a:t>
            </a:r>
            <a:endParaRPr lang="fr-FR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214414" y="3929066"/>
            <a:ext cx="2143140" cy="2786082"/>
            <a:chOff x="5357818" y="3643314"/>
            <a:chExt cx="2143140" cy="2786082"/>
          </a:xfrm>
        </p:grpSpPr>
        <p:sp>
          <p:nvSpPr>
            <p:cNvPr id="90" name="Oval 89"/>
            <p:cNvSpPr/>
            <p:nvPr/>
          </p:nvSpPr>
          <p:spPr bwMode="auto">
            <a:xfrm>
              <a:off x="6779971" y="4955392"/>
              <a:ext cx="241154" cy="23257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239025" y="3643314"/>
              <a:ext cx="241154" cy="23257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5357818" y="4321975"/>
              <a:ext cx="241154" cy="2333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980658" y="5576108"/>
              <a:ext cx="241154" cy="23257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4" name="Oval 13"/>
            <p:cNvSpPr>
              <a:spLocks noChangeArrowheads="1"/>
            </p:cNvSpPr>
            <p:nvPr/>
          </p:nvSpPr>
          <p:spPr bwMode="auto">
            <a:xfrm>
              <a:off x="7224291" y="4321975"/>
              <a:ext cx="241154" cy="23336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Oval 14"/>
            <p:cNvSpPr>
              <a:spLocks noChangeArrowheads="1"/>
            </p:cNvSpPr>
            <p:nvPr/>
          </p:nvSpPr>
          <p:spPr bwMode="auto">
            <a:xfrm>
              <a:off x="6602408" y="4321975"/>
              <a:ext cx="241154" cy="2333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5980526" y="4321975"/>
              <a:ext cx="240329" cy="2333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" name="Oval 17"/>
            <p:cNvSpPr>
              <a:spLocks noChangeArrowheads="1"/>
            </p:cNvSpPr>
            <p:nvPr/>
          </p:nvSpPr>
          <p:spPr bwMode="auto">
            <a:xfrm>
              <a:off x="6220855" y="4942691"/>
              <a:ext cx="241154" cy="2325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" name="Oval 18"/>
            <p:cNvSpPr>
              <a:spLocks noChangeArrowheads="1"/>
            </p:cNvSpPr>
            <p:nvPr/>
          </p:nvSpPr>
          <p:spPr bwMode="auto">
            <a:xfrm>
              <a:off x="5739371" y="4942691"/>
              <a:ext cx="241154" cy="2325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6499174" y="5576108"/>
              <a:ext cx="241154" cy="23257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100" name="Straight Arrow Connector 21"/>
            <p:cNvCxnSpPr>
              <a:cxnSpLocks noChangeShapeType="1"/>
              <a:stCxn id="96" idx="4"/>
              <a:endCxn id="90" idx="0"/>
            </p:cNvCxnSpPr>
            <p:nvPr/>
          </p:nvCxnSpPr>
          <p:spPr bwMode="auto">
            <a:xfrm rot="16200000" flipH="1">
              <a:off x="6300799" y="4355642"/>
              <a:ext cx="400053" cy="799445"/>
            </a:xfrm>
            <a:prstGeom prst="straightConnector1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 type="arrow" w="med" len="med"/>
            </a:ln>
          </p:spPr>
        </p:cxnSp>
        <p:cxnSp>
          <p:nvCxnSpPr>
            <p:cNvPr id="101" name="Straight Arrow Connector 22"/>
            <p:cNvCxnSpPr>
              <a:cxnSpLocks noChangeShapeType="1"/>
              <a:stCxn id="91" idx="4"/>
              <a:endCxn id="92" idx="0"/>
            </p:cNvCxnSpPr>
            <p:nvPr/>
          </p:nvCxnSpPr>
          <p:spPr bwMode="auto">
            <a:xfrm rot="5400000">
              <a:off x="5695953" y="3658326"/>
              <a:ext cx="446090" cy="88120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" name="Straight Arrow Connector 26"/>
            <p:cNvCxnSpPr>
              <a:cxnSpLocks noChangeShapeType="1"/>
              <a:stCxn id="91" idx="4"/>
              <a:endCxn id="96" idx="0"/>
            </p:cNvCxnSpPr>
            <p:nvPr/>
          </p:nvCxnSpPr>
          <p:spPr bwMode="auto">
            <a:xfrm rot="5400000">
              <a:off x="6007307" y="3969680"/>
              <a:ext cx="446090" cy="25849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" name="Straight Arrow Connector 29"/>
            <p:cNvCxnSpPr>
              <a:cxnSpLocks noChangeShapeType="1"/>
              <a:stCxn id="91" idx="4"/>
              <a:endCxn id="95" idx="0"/>
            </p:cNvCxnSpPr>
            <p:nvPr/>
          </p:nvCxnSpPr>
          <p:spPr bwMode="auto">
            <a:xfrm rot="16200000" flipH="1">
              <a:off x="6318248" y="3917238"/>
              <a:ext cx="446090" cy="36338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" name="Straight Arrow Connector 32"/>
            <p:cNvCxnSpPr>
              <a:cxnSpLocks noChangeShapeType="1"/>
              <a:stCxn id="91" idx="4"/>
              <a:endCxn id="94" idx="0"/>
            </p:cNvCxnSpPr>
            <p:nvPr/>
          </p:nvCxnSpPr>
          <p:spPr bwMode="auto">
            <a:xfrm rot="16200000" flipH="1">
              <a:off x="6629190" y="3606296"/>
              <a:ext cx="446090" cy="98526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" name="Straight Arrow Connector 35"/>
            <p:cNvCxnSpPr>
              <a:cxnSpLocks noChangeShapeType="1"/>
              <a:stCxn id="90" idx="4"/>
              <a:endCxn id="99" idx="0"/>
            </p:cNvCxnSpPr>
            <p:nvPr/>
          </p:nvCxnSpPr>
          <p:spPr bwMode="auto">
            <a:xfrm rot="5400000">
              <a:off x="6566077" y="5241637"/>
              <a:ext cx="388146" cy="28079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6" name="Straight Arrow Connector 38"/>
            <p:cNvCxnSpPr>
              <a:cxnSpLocks noChangeShapeType="1"/>
              <a:stCxn id="90" idx="4"/>
              <a:endCxn id="93" idx="0"/>
            </p:cNvCxnSpPr>
            <p:nvPr/>
          </p:nvCxnSpPr>
          <p:spPr bwMode="auto">
            <a:xfrm rot="16200000" flipH="1">
              <a:off x="6806819" y="5281691"/>
              <a:ext cx="388146" cy="2006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7" name="Straight Arrow Connector 41"/>
            <p:cNvCxnSpPr>
              <a:cxnSpLocks noChangeShapeType="1"/>
              <a:stCxn id="96" idx="4"/>
              <a:endCxn id="97" idx="0"/>
            </p:cNvCxnSpPr>
            <p:nvPr/>
          </p:nvCxnSpPr>
          <p:spPr bwMode="auto">
            <a:xfrm rot="16200000" flipH="1">
              <a:off x="6027592" y="4628850"/>
              <a:ext cx="387352" cy="24032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8" name="Straight Arrow Connector 44"/>
            <p:cNvCxnSpPr>
              <a:cxnSpLocks noChangeShapeType="1"/>
              <a:stCxn id="96" idx="4"/>
              <a:endCxn id="98" idx="0"/>
            </p:cNvCxnSpPr>
            <p:nvPr/>
          </p:nvCxnSpPr>
          <p:spPr bwMode="auto">
            <a:xfrm rot="5400000">
              <a:off x="5786850" y="4628437"/>
              <a:ext cx="387352" cy="24115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9" name="Oval 108"/>
            <p:cNvSpPr/>
            <p:nvPr/>
          </p:nvSpPr>
          <p:spPr bwMode="auto">
            <a:xfrm>
              <a:off x="7259804" y="6196826"/>
              <a:ext cx="241154" cy="23257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778319" y="6196826"/>
              <a:ext cx="241154" cy="23257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111" name="Straight Arrow Connector 50"/>
            <p:cNvCxnSpPr>
              <a:cxnSpLocks noChangeShapeType="1"/>
              <a:endCxn id="109" idx="0"/>
            </p:cNvCxnSpPr>
            <p:nvPr/>
          </p:nvCxnSpPr>
          <p:spPr bwMode="auto">
            <a:xfrm rot="16200000" flipH="1">
              <a:off x="7066143" y="5882588"/>
              <a:ext cx="388146" cy="24032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" name="Straight Arrow Connector 51"/>
            <p:cNvCxnSpPr>
              <a:cxnSpLocks noChangeShapeType="1"/>
              <a:endCxn id="110" idx="0"/>
            </p:cNvCxnSpPr>
            <p:nvPr/>
          </p:nvCxnSpPr>
          <p:spPr bwMode="auto">
            <a:xfrm rot="5400000">
              <a:off x="6825401" y="5882175"/>
              <a:ext cx="388146" cy="24115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13" name="Rectangle 54"/>
          <p:cNvSpPr>
            <a:spLocks noChangeArrowheads="1"/>
          </p:cNvSpPr>
          <p:nvPr/>
        </p:nvSpPr>
        <p:spPr bwMode="auto">
          <a:xfrm>
            <a:off x="2214546" y="3143248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Move</a:t>
            </a:r>
            <a:endParaRPr lang="fr-FR" dirty="0"/>
          </a:p>
        </p:txBody>
      </p:sp>
      <p:cxnSp>
        <p:nvCxnSpPr>
          <p:cNvPr id="115" name="Straight Arrow Connector 114"/>
          <p:cNvCxnSpPr>
            <a:cxnSpLocks noChangeShapeType="1"/>
          </p:cNvCxnSpPr>
          <p:nvPr/>
        </p:nvCxnSpPr>
        <p:spPr bwMode="auto">
          <a:xfrm rot="5400000">
            <a:off x="1607323" y="3321843"/>
            <a:ext cx="928694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37110"/>
            <a:ext cx="7215238" cy="605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dirty="0" err="1" smtClean="0"/>
              <a:t>fcns</a:t>
            </a:r>
            <a:r>
              <a:rPr lang="fr-FR" dirty="0" smtClean="0"/>
              <a:t>-</a:t>
            </a:r>
            <a:r>
              <a:rPr lang="fr-FR" dirty="0" err="1" smtClean="0"/>
              <a:t>Encoding</a:t>
            </a:r>
            <a:r>
              <a:rPr lang="fr-FR" dirty="0" smtClean="0"/>
              <a:t> (Rabin)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14282" y="2143116"/>
            <a:ext cx="2000264" cy="2214578"/>
            <a:chOff x="142844" y="1714488"/>
            <a:chExt cx="2428892" cy="2714644"/>
          </a:xfrm>
        </p:grpSpPr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428728" y="2928934"/>
              <a:ext cx="366568" cy="400487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64" name="TextBox 66"/>
            <p:cNvSpPr txBox="1">
              <a:spLocks noChangeArrowheads="1"/>
            </p:cNvSpPr>
            <p:nvPr/>
          </p:nvSpPr>
          <p:spPr bwMode="auto">
            <a:xfrm>
              <a:off x="1413003" y="2857496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0" dirty="0" smtClean="0"/>
                <a:t>w</a:t>
              </a:r>
              <a:endParaRPr lang="fr-FR" sz="2400" b="1" i="0" dirty="0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96832" y="1779415"/>
              <a:ext cx="367828" cy="399124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170330" y="2941851"/>
              <a:ext cx="367828" cy="400487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1486699" y="4007092"/>
              <a:ext cx="367828" cy="399124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752304" y="4007092"/>
              <a:ext cx="367828" cy="399124"/>
            </a:xfrm>
            <a:prstGeom prst="ellipse">
              <a:avLst/>
            </a:prstGeom>
            <a:solidFill>
              <a:srgbClr val="CCE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cxnSp>
          <p:nvCxnSpPr>
            <p:cNvPr id="58" name="Straight Arrow Connector 22"/>
            <p:cNvCxnSpPr>
              <a:cxnSpLocks noChangeShapeType="1"/>
              <a:stCxn id="50" idx="4"/>
              <a:endCxn id="51" idx="0"/>
            </p:cNvCxnSpPr>
            <p:nvPr/>
          </p:nvCxnSpPr>
          <p:spPr bwMode="auto">
            <a:xfrm rot="5400000">
              <a:off x="285839" y="2246944"/>
              <a:ext cx="763312" cy="62650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9" name="Straight Arrow Connector 26"/>
            <p:cNvCxnSpPr>
              <a:cxnSpLocks noChangeShapeType="1"/>
              <a:stCxn id="50" idx="4"/>
              <a:endCxn id="54" idx="0"/>
            </p:cNvCxnSpPr>
            <p:nvPr/>
          </p:nvCxnSpPr>
          <p:spPr bwMode="auto">
            <a:xfrm rot="16200000" flipH="1">
              <a:off x="921182" y="2238103"/>
              <a:ext cx="750395" cy="63126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2" name="Straight Arrow Connector 41"/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 rot="16200000" flipH="1">
              <a:off x="1302477" y="3638955"/>
              <a:ext cx="677671" cy="5860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44"/>
            <p:cNvCxnSpPr>
              <a:cxnSpLocks noChangeShapeType="1"/>
              <a:stCxn id="54" idx="4"/>
              <a:endCxn id="56" idx="0"/>
            </p:cNvCxnSpPr>
            <p:nvPr/>
          </p:nvCxnSpPr>
          <p:spPr bwMode="auto">
            <a:xfrm rot="5400000">
              <a:off x="935280" y="3330359"/>
              <a:ext cx="677671" cy="67579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5" name="TextBox 66"/>
            <p:cNvSpPr txBox="1">
              <a:spLocks noChangeArrowheads="1"/>
            </p:cNvSpPr>
            <p:nvPr/>
          </p:nvSpPr>
          <p:spPr bwMode="auto">
            <a:xfrm>
              <a:off x="785786" y="1714488"/>
              <a:ext cx="2740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0" dirty="0" smtClean="0"/>
                <a:t>b</a:t>
              </a:r>
              <a:endParaRPr lang="fr-FR" sz="2400" b="1" i="0" dirty="0"/>
            </a:p>
          </p:txBody>
        </p:sp>
        <p:sp>
          <p:nvSpPr>
            <p:cNvPr id="66" name="TextBox 66"/>
            <p:cNvSpPr txBox="1">
              <a:spLocks noChangeArrowheads="1"/>
            </p:cNvSpPr>
            <p:nvPr/>
          </p:nvSpPr>
          <p:spPr bwMode="auto">
            <a:xfrm>
              <a:off x="142844" y="2868900"/>
              <a:ext cx="288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0" dirty="0" smtClean="0"/>
                <a:t>w</a:t>
              </a:r>
              <a:endParaRPr lang="fr-FR" sz="2400" b="1" i="0" dirty="0"/>
            </a:p>
          </p:txBody>
        </p:sp>
        <p:sp>
          <p:nvSpPr>
            <p:cNvPr id="69" name="TextBox 66"/>
            <p:cNvSpPr txBox="1">
              <a:spLocks noChangeArrowheads="1"/>
            </p:cNvSpPr>
            <p:nvPr/>
          </p:nvSpPr>
          <p:spPr bwMode="auto">
            <a:xfrm>
              <a:off x="758681" y="3939234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0" dirty="0" smtClean="0"/>
                <a:t>a</a:t>
              </a:r>
              <a:endParaRPr lang="fr-FR" sz="2400" b="1" i="0" dirty="0"/>
            </a:p>
          </p:txBody>
        </p:sp>
        <p:sp>
          <p:nvSpPr>
            <p:cNvPr id="70" name="TextBox 66"/>
            <p:cNvSpPr txBox="1">
              <a:spLocks noChangeArrowheads="1"/>
            </p:cNvSpPr>
            <p:nvPr/>
          </p:nvSpPr>
          <p:spPr bwMode="auto">
            <a:xfrm>
              <a:off x="1531849" y="395222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0" dirty="0" smtClean="0"/>
                <a:t>a</a:t>
              </a:r>
              <a:endParaRPr lang="fr-FR" sz="2400" b="1" i="0" dirty="0"/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159692" y="4005240"/>
              <a:ext cx="367828" cy="399124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cxnSp>
          <p:nvCxnSpPr>
            <p:cNvPr id="73" name="Straight Arrow Connector 44"/>
            <p:cNvCxnSpPr>
              <a:cxnSpLocks noChangeShapeType="1"/>
              <a:stCxn id="51" idx="4"/>
              <a:endCxn id="72" idx="0"/>
            </p:cNvCxnSpPr>
            <p:nvPr/>
          </p:nvCxnSpPr>
          <p:spPr bwMode="auto">
            <a:xfrm rot="5400000">
              <a:off x="17474" y="3668470"/>
              <a:ext cx="662902" cy="106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4" name="TextBox 66"/>
            <p:cNvSpPr txBox="1">
              <a:spLocks noChangeArrowheads="1"/>
            </p:cNvSpPr>
            <p:nvPr/>
          </p:nvSpPr>
          <p:spPr bwMode="auto">
            <a:xfrm>
              <a:off x="170330" y="3952220"/>
              <a:ext cx="2101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0" dirty="0" smtClean="0"/>
                <a:t>a</a:t>
              </a:r>
              <a:endParaRPr lang="fr-FR" sz="2400" b="1" i="0" dirty="0"/>
            </a:p>
          </p:txBody>
        </p:sp>
        <p:cxnSp>
          <p:nvCxnSpPr>
            <p:cNvPr id="60" name="Straight Arrow Connector 41"/>
            <p:cNvCxnSpPr>
              <a:cxnSpLocks noChangeShapeType="1"/>
              <a:stCxn id="54" idx="4"/>
              <a:endCxn id="68" idx="0"/>
            </p:cNvCxnSpPr>
            <p:nvPr/>
          </p:nvCxnSpPr>
          <p:spPr bwMode="auto">
            <a:xfrm rot="16200000" flipH="1">
              <a:off x="1649624" y="3291809"/>
              <a:ext cx="700587" cy="77581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2203908" y="4030008"/>
              <a:ext cx="367828" cy="399124"/>
            </a:xfrm>
            <a:prstGeom prst="ellipse">
              <a:avLst/>
            </a:prstGeom>
            <a:solidFill>
              <a:srgbClr val="66C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71" name="TextBox 66"/>
            <p:cNvSpPr txBox="1">
              <a:spLocks noChangeArrowheads="1"/>
            </p:cNvSpPr>
            <p:nvPr/>
          </p:nvSpPr>
          <p:spPr bwMode="auto">
            <a:xfrm>
              <a:off x="2214546" y="3967467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0" dirty="0" smtClean="0"/>
                <a:t>a</a:t>
              </a:r>
              <a:endParaRPr lang="fr-FR" sz="2400" b="1" i="0" dirty="0"/>
            </a:p>
          </p:txBody>
        </p:sp>
      </p:grpSp>
      <p:grpSp>
        <p:nvGrpSpPr>
          <p:cNvPr id="2" name="Group 188"/>
          <p:cNvGrpSpPr/>
          <p:nvPr/>
        </p:nvGrpSpPr>
        <p:grpSpPr>
          <a:xfrm>
            <a:off x="5929322" y="1500174"/>
            <a:ext cx="1714512" cy="3786214"/>
            <a:chOff x="5786446" y="960919"/>
            <a:chExt cx="2082340" cy="4902137"/>
          </a:xfrm>
        </p:grpSpPr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6313998" y="2064808"/>
              <a:ext cx="367828" cy="34741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Box 66"/>
            <p:cNvSpPr txBox="1">
              <a:spLocks noChangeArrowheads="1"/>
            </p:cNvSpPr>
            <p:nvPr/>
          </p:nvSpPr>
          <p:spPr bwMode="auto">
            <a:xfrm>
              <a:off x="6312638" y="1975400"/>
              <a:ext cx="288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w</a:t>
              </a:r>
              <a:endParaRPr lang="fr-FR" b="1" i="0" dirty="0"/>
            </a:p>
          </p:txBody>
        </p:sp>
        <p:sp>
          <p:nvSpPr>
            <p:cNvPr id="140" name="Oval 15"/>
            <p:cNvSpPr>
              <a:spLocks noChangeArrowheads="1"/>
            </p:cNvSpPr>
            <p:nvPr/>
          </p:nvSpPr>
          <p:spPr bwMode="auto">
            <a:xfrm>
              <a:off x="6891498" y="2983158"/>
              <a:ext cx="366568" cy="347410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TextBox 66"/>
            <p:cNvSpPr txBox="1">
              <a:spLocks noChangeArrowheads="1"/>
            </p:cNvSpPr>
            <p:nvPr/>
          </p:nvSpPr>
          <p:spPr bwMode="auto">
            <a:xfrm>
              <a:off x="6875773" y="292118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w</a:t>
              </a:r>
              <a:endParaRPr lang="fr-FR" b="1" i="0" dirty="0"/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940500" y="1056430"/>
              <a:ext cx="367828" cy="346228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/>
          </p:nvSpPr>
          <p:spPr bwMode="auto">
            <a:xfrm>
              <a:off x="6858016" y="4691600"/>
              <a:ext cx="367828" cy="346228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Oval 18"/>
            <p:cNvSpPr>
              <a:spLocks noChangeArrowheads="1"/>
            </p:cNvSpPr>
            <p:nvPr/>
          </p:nvSpPr>
          <p:spPr bwMode="auto">
            <a:xfrm>
              <a:off x="6215074" y="3918428"/>
              <a:ext cx="367828" cy="346228"/>
            </a:xfrm>
            <a:prstGeom prst="ellipse">
              <a:avLst/>
            </a:prstGeom>
            <a:solidFill>
              <a:srgbClr val="CCE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45" name="Straight Arrow Connector 22"/>
            <p:cNvCxnSpPr>
              <a:cxnSpLocks noChangeShapeType="1"/>
              <a:stCxn id="142" idx="4"/>
              <a:endCxn id="138" idx="0"/>
            </p:cNvCxnSpPr>
            <p:nvPr/>
          </p:nvCxnSpPr>
          <p:spPr bwMode="auto">
            <a:xfrm rot="5400000">
              <a:off x="6480088" y="1420482"/>
              <a:ext cx="662150" cy="62650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6" name="Straight Arrow Connector 26"/>
            <p:cNvCxnSpPr>
              <a:cxnSpLocks noChangeShapeType="1"/>
              <a:stCxn id="138" idx="4"/>
              <a:endCxn id="140" idx="0"/>
            </p:cNvCxnSpPr>
            <p:nvPr/>
          </p:nvCxnSpPr>
          <p:spPr bwMode="auto">
            <a:xfrm rot="16200000" flipH="1">
              <a:off x="6500877" y="2409253"/>
              <a:ext cx="570939" cy="5768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147" name="Straight Arrow Connector 44"/>
            <p:cNvCxnSpPr>
              <a:cxnSpLocks noChangeShapeType="1"/>
              <a:stCxn id="140" idx="4"/>
              <a:endCxn id="144" idx="0"/>
            </p:cNvCxnSpPr>
            <p:nvPr/>
          </p:nvCxnSpPr>
          <p:spPr bwMode="auto">
            <a:xfrm rot="5400000">
              <a:off x="6442956" y="3286601"/>
              <a:ext cx="587859" cy="67579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48" name="TextBox 66"/>
            <p:cNvSpPr txBox="1">
              <a:spLocks noChangeArrowheads="1"/>
            </p:cNvSpPr>
            <p:nvPr/>
          </p:nvSpPr>
          <p:spPr bwMode="auto">
            <a:xfrm>
              <a:off x="6961704" y="960919"/>
              <a:ext cx="274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b</a:t>
              </a:r>
              <a:endParaRPr lang="fr-FR" b="1" i="0" dirty="0"/>
            </a:p>
          </p:txBody>
        </p:sp>
        <p:sp>
          <p:nvSpPr>
            <p:cNvPr id="149" name="TextBox 66"/>
            <p:cNvSpPr txBox="1">
              <a:spLocks noChangeArrowheads="1"/>
            </p:cNvSpPr>
            <p:nvPr/>
          </p:nvSpPr>
          <p:spPr bwMode="auto">
            <a:xfrm>
              <a:off x="6221451" y="3859563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sp>
          <p:nvSpPr>
            <p:cNvPr id="150" name="TextBox 66"/>
            <p:cNvSpPr txBox="1">
              <a:spLocks noChangeArrowheads="1"/>
            </p:cNvSpPr>
            <p:nvPr/>
          </p:nvSpPr>
          <p:spPr bwMode="auto">
            <a:xfrm>
              <a:off x="6858016" y="463315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sp>
          <p:nvSpPr>
            <p:cNvPr id="151" name="Oval 18"/>
            <p:cNvSpPr>
              <a:spLocks noChangeArrowheads="1"/>
            </p:cNvSpPr>
            <p:nvPr/>
          </p:nvSpPr>
          <p:spPr bwMode="auto">
            <a:xfrm>
              <a:off x="5786446" y="2987266"/>
              <a:ext cx="367828" cy="346228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52" name="Straight Arrow Connector 44"/>
            <p:cNvCxnSpPr>
              <a:cxnSpLocks noChangeShapeType="1"/>
              <a:stCxn id="138" idx="4"/>
              <a:endCxn id="151" idx="0"/>
            </p:cNvCxnSpPr>
            <p:nvPr/>
          </p:nvCxnSpPr>
          <p:spPr bwMode="auto">
            <a:xfrm rot="5400000">
              <a:off x="5946612" y="2435967"/>
              <a:ext cx="575048" cy="52755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3" name="TextBox 66"/>
            <p:cNvSpPr txBox="1">
              <a:spLocks noChangeArrowheads="1"/>
            </p:cNvSpPr>
            <p:nvPr/>
          </p:nvSpPr>
          <p:spPr bwMode="auto">
            <a:xfrm>
              <a:off x="5797084" y="2941273"/>
              <a:ext cx="210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cxnSp>
          <p:nvCxnSpPr>
            <p:cNvPr id="154" name="Straight Arrow Connector 41"/>
            <p:cNvCxnSpPr>
              <a:cxnSpLocks noChangeShapeType="1"/>
              <a:stCxn id="143" idx="4"/>
              <a:endCxn id="155" idx="0"/>
            </p:cNvCxnSpPr>
            <p:nvPr/>
          </p:nvCxnSpPr>
          <p:spPr bwMode="auto">
            <a:xfrm rot="16200000" flipH="1">
              <a:off x="7123901" y="4955856"/>
              <a:ext cx="478999" cy="64294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155" name="Oval 17"/>
            <p:cNvSpPr>
              <a:spLocks noChangeArrowheads="1"/>
            </p:cNvSpPr>
            <p:nvPr/>
          </p:nvSpPr>
          <p:spPr bwMode="auto">
            <a:xfrm>
              <a:off x="7500958" y="5516828"/>
              <a:ext cx="367828" cy="346228"/>
            </a:xfrm>
            <a:prstGeom prst="ellipse">
              <a:avLst/>
            </a:prstGeom>
            <a:solidFill>
              <a:srgbClr val="66C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Box 66"/>
            <p:cNvSpPr txBox="1">
              <a:spLocks noChangeArrowheads="1"/>
            </p:cNvSpPr>
            <p:nvPr/>
          </p:nvSpPr>
          <p:spPr bwMode="auto">
            <a:xfrm>
              <a:off x="7511596" y="5429264"/>
              <a:ext cx="210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cxnSp>
          <p:nvCxnSpPr>
            <p:cNvPr id="157" name="Straight Arrow Connector 26"/>
            <p:cNvCxnSpPr>
              <a:cxnSpLocks noChangeShapeType="1"/>
              <a:endCxn id="143" idx="0"/>
            </p:cNvCxnSpPr>
            <p:nvPr/>
          </p:nvCxnSpPr>
          <p:spPr bwMode="auto">
            <a:xfrm>
              <a:off x="6429388" y="4252010"/>
              <a:ext cx="612542" cy="43959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</p:grp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3603597" y="1978041"/>
            <a:ext cx="250792" cy="258009"/>
          </a:xfrm>
          <a:prstGeom prst="ellipse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Box 66"/>
          <p:cNvSpPr txBox="1">
            <a:spLocks noChangeArrowheads="1"/>
          </p:cNvSpPr>
          <p:nvPr/>
        </p:nvSpPr>
        <p:spPr bwMode="auto">
          <a:xfrm>
            <a:off x="3571868" y="1911640"/>
            <a:ext cx="197012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 smtClean="0"/>
              <a:t>w</a:t>
            </a:r>
            <a:endParaRPr lang="fr-FR" b="1" i="0" dirty="0"/>
          </a:p>
        </p:txBody>
      </p: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3997347" y="2660068"/>
            <a:ext cx="249933" cy="258009"/>
          </a:xfrm>
          <a:prstGeom prst="ellipse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Box 66"/>
          <p:cNvSpPr txBox="1">
            <a:spLocks noChangeArrowheads="1"/>
          </p:cNvSpPr>
          <p:nvPr/>
        </p:nvSpPr>
        <p:spPr bwMode="auto">
          <a:xfrm>
            <a:off x="3986626" y="2614045"/>
            <a:ext cx="277404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smtClean="0"/>
              <a:t>w</a:t>
            </a:r>
            <a:endParaRPr lang="fr-FR" b="1" i="0" dirty="0"/>
          </a:p>
        </p:txBody>
      </p:sp>
      <p:sp>
        <p:nvSpPr>
          <p:cNvPr id="90" name="Oval 89"/>
          <p:cNvSpPr/>
          <p:nvPr/>
        </p:nvSpPr>
        <p:spPr bwMode="auto">
          <a:xfrm>
            <a:off x="4030758" y="1229154"/>
            <a:ext cx="250792" cy="257131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6" name="Oval 17"/>
          <p:cNvSpPr>
            <a:spLocks noChangeArrowheads="1"/>
          </p:cNvSpPr>
          <p:nvPr/>
        </p:nvSpPr>
        <p:spPr bwMode="auto">
          <a:xfrm>
            <a:off x="4188833" y="3954301"/>
            <a:ext cx="250792" cy="257131"/>
          </a:xfrm>
          <a:prstGeom prst="ellipse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Oval 18"/>
          <p:cNvSpPr>
            <a:spLocks noChangeArrowheads="1"/>
          </p:cNvSpPr>
          <p:nvPr/>
        </p:nvSpPr>
        <p:spPr bwMode="auto">
          <a:xfrm>
            <a:off x="3750463" y="3354660"/>
            <a:ext cx="250792" cy="257131"/>
          </a:xfrm>
          <a:prstGeom prst="ellipse">
            <a:avLst/>
          </a:prstGeom>
          <a:solidFill>
            <a:srgbClr val="CCE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01" name="Straight Arrow Connector 22"/>
          <p:cNvCxnSpPr>
            <a:cxnSpLocks noChangeShapeType="1"/>
            <a:stCxn id="90" idx="4"/>
            <a:endCxn id="95" idx="0"/>
          </p:cNvCxnSpPr>
          <p:nvPr/>
        </p:nvCxnSpPr>
        <p:spPr bwMode="auto">
          <a:xfrm rot="5400000">
            <a:off x="3696696" y="1518583"/>
            <a:ext cx="491756" cy="4271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" name="Straight Arrow Connector 26"/>
          <p:cNvCxnSpPr>
            <a:cxnSpLocks noChangeShapeType="1"/>
            <a:stCxn id="95" idx="4"/>
            <a:endCxn id="88" idx="0"/>
          </p:cNvCxnSpPr>
          <p:nvPr/>
        </p:nvCxnSpPr>
        <p:spPr bwMode="auto">
          <a:xfrm rot="16200000" flipH="1">
            <a:off x="3713645" y="2251399"/>
            <a:ext cx="424016" cy="3933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08" name="Straight Arrow Connector 44"/>
          <p:cNvCxnSpPr>
            <a:cxnSpLocks noChangeShapeType="1"/>
            <a:stCxn id="89" idx="2"/>
            <a:endCxn id="97" idx="0"/>
          </p:cNvCxnSpPr>
          <p:nvPr/>
        </p:nvCxnSpPr>
        <p:spPr bwMode="auto">
          <a:xfrm rot="5400000">
            <a:off x="3805312" y="3034643"/>
            <a:ext cx="390565" cy="24946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9" name="TextBox 66"/>
          <p:cNvSpPr txBox="1">
            <a:spLocks noChangeArrowheads="1"/>
          </p:cNvSpPr>
          <p:nvPr/>
        </p:nvSpPr>
        <p:spPr bwMode="auto">
          <a:xfrm>
            <a:off x="3987019" y="1170280"/>
            <a:ext cx="186848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 smtClean="0"/>
              <a:t>b</a:t>
            </a:r>
            <a:endParaRPr lang="fr-FR" i="0" dirty="0"/>
          </a:p>
        </p:txBody>
      </p:sp>
      <p:sp>
        <p:nvSpPr>
          <p:cNvPr id="111" name="TextBox 66"/>
          <p:cNvSpPr txBox="1">
            <a:spLocks noChangeArrowheads="1"/>
          </p:cNvSpPr>
          <p:nvPr/>
        </p:nvSpPr>
        <p:spPr bwMode="auto">
          <a:xfrm>
            <a:off x="3754811" y="3310942"/>
            <a:ext cx="236907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smtClean="0"/>
              <a:t>a</a:t>
            </a:r>
            <a:endParaRPr lang="fr-FR" b="1" i="0" dirty="0"/>
          </a:p>
        </p:txBody>
      </p:sp>
      <p:sp>
        <p:nvSpPr>
          <p:cNvPr id="112" name="TextBox 66"/>
          <p:cNvSpPr txBox="1">
            <a:spLocks noChangeArrowheads="1"/>
          </p:cNvSpPr>
          <p:nvPr/>
        </p:nvSpPr>
        <p:spPr bwMode="auto">
          <a:xfrm>
            <a:off x="4188833" y="3858020"/>
            <a:ext cx="236907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smtClean="0"/>
              <a:t>a</a:t>
            </a:r>
            <a:endParaRPr lang="fr-FR" b="1" i="0" dirty="0"/>
          </a:p>
        </p:txBody>
      </p:sp>
      <p:sp>
        <p:nvSpPr>
          <p:cNvPr id="115" name="Oval 18"/>
          <p:cNvSpPr>
            <a:spLocks noChangeArrowheads="1"/>
          </p:cNvSpPr>
          <p:nvPr/>
        </p:nvSpPr>
        <p:spPr bwMode="auto">
          <a:xfrm>
            <a:off x="3243903" y="2663119"/>
            <a:ext cx="250792" cy="257131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7" name="Straight Arrow Connector 44"/>
          <p:cNvCxnSpPr>
            <a:cxnSpLocks noChangeShapeType="1"/>
            <a:stCxn id="95" idx="4"/>
            <a:endCxn id="115" idx="0"/>
          </p:cNvCxnSpPr>
          <p:nvPr/>
        </p:nvCxnSpPr>
        <p:spPr bwMode="auto">
          <a:xfrm rot="5400000">
            <a:off x="3335612" y="2269738"/>
            <a:ext cx="427068" cy="35969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8" name="TextBox 66"/>
          <p:cNvSpPr txBox="1">
            <a:spLocks noChangeArrowheads="1"/>
          </p:cNvSpPr>
          <p:nvPr/>
        </p:nvSpPr>
        <p:spPr bwMode="auto">
          <a:xfrm>
            <a:off x="3277659" y="2557041"/>
            <a:ext cx="143262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 smtClean="0"/>
              <a:t>a</a:t>
            </a:r>
            <a:endParaRPr lang="fr-FR" b="1" i="0" dirty="0"/>
          </a:p>
        </p:txBody>
      </p:sp>
      <p:cxnSp>
        <p:nvCxnSpPr>
          <p:cNvPr id="119" name="Straight Arrow Connector 41"/>
          <p:cNvCxnSpPr>
            <a:cxnSpLocks noChangeShapeType="1"/>
            <a:stCxn id="96" idx="4"/>
            <a:endCxn id="120" idx="0"/>
          </p:cNvCxnSpPr>
          <p:nvPr/>
        </p:nvCxnSpPr>
        <p:spPr bwMode="auto">
          <a:xfrm rot="16200000" flipH="1">
            <a:off x="4368262" y="4157399"/>
            <a:ext cx="330303" cy="43837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20" name="Oval 17"/>
          <p:cNvSpPr>
            <a:spLocks noChangeArrowheads="1"/>
          </p:cNvSpPr>
          <p:nvPr/>
        </p:nvSpPr>
        <p:spPr bwMode="auto">
          <a:xfrm>
            <a:off x="4627202" y="4541736"/>
            <a:ext cx="250792" cy="257131"/>
          </a:xfrm>
          <a:prstGeom prst="ellipse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" name="TextBox 66"/>
          <p:cNvSpPr txBox="1">
            <a:spLocks noChangeArrowheads="1"/>
          </p:cNvSpPr>
          <p:nvPr/>
        </p:nvSpPr>
        <p:spPr bwMode="auto">
          <a:xfrm>
            <a:off x="4634456" y="4476704"/>
            <a:ext cx="143262" cy="3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 smtClean="0"/>
              <a:t>a</a:t>
            </a:r>
            <a:endParaRPr lang="fr-FR" b="1" i="0" dirty="0"/>
          </a:p>
        </p:txBody>
      </p:sp>
      <p:cxnSp>
        <p:nvCxnSpPr>
          <p:cNvPr id="125" name="Straight Arrow Connector 26"/>
          <p:cNvCxnSpPr>
            <a:cxnSpLocks noChangeShapeType="1"/>
            <a:endCxn id="96" idx="0"/>
          </p:cNvCxnSpPr>
          <p:nvPr/>
        </p:nvCxnSpPr>
        <p:spPr bwMode="auto">
          <a:xfrm>
            <a:off x="3896586" y="3627833"/>
            <a:ext cx="417642" cy="32646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58" name="Oval 11"/>
          <p:cNvSpPr>
            <a:spLocks noChangeArrowheads="1"/>
          </p:cNvSpPr>
          <p:nvPr/>
        </p:nvSpPr>
        <p:spPr bwMode="auto">
          <a:xfrm>
            <a:off x="4471337" y="1983143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60" name="Straight Arrow Connector 159"/>
          <p:cNvCxnSpPr>
            <a:stCxn id="90" idx="4"/>
            <a:endCxn id="158" idx="0"/>
          </p:cNvCxnSpPr>
          <p:nvPr/>
        </p:nvCxnSpPr>
        <p:spPr>
          <a:xfrm rot="16200000" flipH="1">
            <a:off x="4126201" y="1516237"/>
            <a:ext cx="496858" cy="43695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61" name="Oval 11"/>
          <p:cNvSpPr>
            <a:spLocks noChangeArrowheads="1"/>
          </p:cNvSpPr>
          <p:nvPr/>
        </p:nvSpPr>
        <p:spPr bwMode="auto">
          <a:xfrm>
            <a:off x="4429124" y="3333456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62" name="Straight Arrow Connector 161"/>
          <p:cNvCxnSpPr>
            <a:stCxn id="89" idx="2"/>
            <a:endCxn id="161" idx="0"/>
          </p:cNvCxnSpPr>
          <p:nvPr/>
        </p:nvCxnSpPr>
        <p:spPr>
          <a:xfrm rot="16200000" flipH="1">
            <a:off x="4153431" y="2935992"/>
            <a:ext cx="369361" cy="42556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64" name="Oval 11"/>
          <p:cNvSpPr>
            <a:spLocks noChangeArrowheads="1"/>
          </p:cNvSpPr>
          <p:nvPr/>
        </p:nvSpPr>
        <p:spPr bwMode="auto">
          <a:xfrm>
            <a:off x="5114279" y="5060304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4790793" y="4777316"/>
            <a:ext cx="372196" cy="31832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68" name="Oval 11"/>
          <p:cNvSpPr>
            <a:spLocks noChangeArrowheads="1"/>
          </p:cNvSpPr>
          <p:nvPr/>
        </p:nvSpPr>
        <p:spPr bwMode="auto">
          <a:xfrm>
            <a:off x="4286248" y="5072684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b="0"/>
          </a:p>
        </p:txBody>
      </p:sp>
      <p:cxnSp>
        <p:nvCxnSpPr>
          <p:cNvPr id="169" name="Straight Arrow Connector 168"/>
          <p:cNvCxnSpPr>
            <a:endCxn id="168" idx="0"/>
          </p:cNvCxnSpPr>
          <p:nvPr/>
        </p:nvCxnSpPr>
        <p:spPr>
          <a:xfrm rot="10800000" flipV="1">
            <a:off x="4408018" y="4795031"/>
            <a:ext cx="365309" cy="27765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2" name="Oval 11"/>
          <p:cNvSpPr>
            <a:spLocks noChangeArrowheads="1"/>
          </p:cNvSpPr>
          <p:nvPr/>
        </p:nvSpPr>
        <p:spPr bwMode="auto">
          <a:xfrm>
            <a:off x="3872232" y="4489085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b="0"/>
          </a:p>
        </p:txBody>
      </p:sp>
      <p:cxnSp>
        <p:nvCxnSpPr>
          <p:cNvPr id="173" name="Straight Arrow Connector 172"/>
          <p:cNvCxnSpPr>
            <a:stCxn id="96" idx="4"/>
            <a:endCxn id="172" idx="0"/>
          </p:cNvCxnSpPr>
          <p:nvPr/>
        </p:nvCxnSpPr>
        <p:spPr>
          <a:xfrm rot="5400000">
            <a:off x="4015289" y="4190145"/>
            <a:ext cx="277653" cy="32022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3433862" y="3905486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b="0"/>
          </a:p>
        </p:txBody>
      </p:sp>
      <p:cxnSp>
        <p:nvCxnSpPr>
          <p:cNvPr id="176" name="Straight Arrow Connector 175"/>
          <p:cNvCxnSpPr>
            <a:endCxn id="175" idx="0"/>
          </p:cNvCxnSpPr>
          <p:nvPr/>
        </p:nvCxnSpPr>
        <p:spPr>
          <a:xfrm rot="10800000" flipV="1">
            <a:off x="3555632" y="3627833"/>
            <a:ext cx="340956" cy="27765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8" name="Oval 11"/>
          <p:cNvSpPr>
            <a:spLocks noChangeArrowheads="1"/>
          </p:cNvSpPr>
          <p:nvPr/>
        </p:nvSpPr>
        <p:spPr bwMode="auto">
          <a:xfrm>
            <a:off x="3390026" y="3247545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79" name="Straight Arrow Connector 178"/>
          <p:cNvCxnSpPr>
            <a:stCxn id="118" idx="2"/>
            <a:endCxn id="178" idx="0"/>
          </p:cNvCxnSpPr>
          <p:nvPr/>
        </p:nvCxnSpPr>
        <p:spPr>
          <a:xfrm rot="16200000" flipH="1">
            <a:off x="3260316" y="2996065"/>
            <a:ext cx="340454" cy="1625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80" name="Oval 11"/>
          <p:cNvSpPr>
            <a:spLocks noChangeArrowheads="1"/>
          </p:cNvSpPr>
          <p:nvPr/>
        </p:nvSpPr>
        <p:spPr bwMode="auto">
          <a:xfrm>
            <a:off x="3000364" y="3247545"/>
            <a:ext cx="243539" cy="252893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b="0"/>
          </a:p>
        </p:txBody>
      </p:sp>
      <p:cxnSp>
        <p:nvCxnSpPr>
          <p:cNvPr id="181" name="Straight Arrow Connector 180"/>
          <p:cNvCxnSpPr>
            <a:stCxn id="115" idx="4"/>
            <a:endCxn id="180" idx="0"/>
          </p:cNvCxnSpPr>
          <p:nvPr/>
        </p:nvCxnSpPr>
        <p:spPr>
          <a:xfrm rot="5400000">
            <a:off x="3082070" y="2960315"/>
            <a:ext cx="327295" cy="24716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1" name="TextBox 80"/>
          <p:cNvSpPr txBox="1"/>
          <p:nvPr/>
        </p:nvSpPr>
        <p:spPr>
          <a:xfrm>
            <a:off x="142844" y="5929330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Unranked Tree</a:t>
            </a:r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70933" y="5929330"/>
            <a:ext cx="13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Binary Tree</a:t>
            </a:r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285577" y="5929330"/>
            <a:ext cx="17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2-extended tree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37110"/>
            <a:ext cx="7215238" cy="605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dirty="0" err="1" smtClean="0"/>
              <a:t>Ustat</a:t>
            </a:r>
            <a:r>
              <a:rPr lang="fr-FR" dirty="0" smtClean="0"/>
              <a:t> of a </a:t>
            </a:r>
            <a:r>
              <a:rPr lang="fr-FR" dirty="0" err="1" smtClean="0"/>
              <a:t>Tree</a:t>
            </a:r>
            <a:endParaRPr lang="fr-FR" dirty="0" smtClean="0"/>
          </a:p>
        </p:txBody>
      </p:sp>
      <p:grpSp>
        <p:nvGrpSpPr>
          <p:cNvPr id="189" name="Group 188"/>
          <p:cNvGrpSpPr/>
          <p:nvPr/>
        </p:nvGrpSpPr>
        <p:grpSpPr>
          <a:xfrm>
            <a:off x="6215074" y="2852332"/>
            <a:ext cx="1785950" cy="3862816"/>
            <a:chOff x="5786446" y="960919"/>
            <a:chExt cx="2082340" cy="4902137"/>
          </a:xfrm>
        </p:grpSpPr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6313998" y="2064808"/>
              <a:ext cx="367828" cy="347410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Box 66"/>
            <p:cNvSpPr txBox="1">
              <a:spLocks noChangeArrowheads="1"/>
            </p:cNvSpPr>
            <p:nvPr/>
          </p:nvSpPr>
          <p:spPr bwMode="auto">
            <a:xfrm>
              <a:off x="6312638" y="1975400"/>
              <a:ext cx="288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w</a:t>
              </a:r>
              <a:endParaRPr lang="fr-FR" b="1" i="0" dirty="0"/>
            </a:p>
          </p:txBody>
        </p:sp>
        <p:sp>
          <p:nvSpPr>
            <p:cNvPr id="140" name="Oval 15"/>
            <p:cNvSpPr>
              <a:spLocks noChangeArrowheads="1"/>
            </p:cNvSpPr>
            <p:nvPr/>
          </p:nvSpPr>
          <p:spPr bwMode="auto">
            <a:xfrm>
              <a:off x="6891498" y="2983158"/>
              <a:ext cx="366568" cy="347410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TextBox 66"/>
            <p:cNvSpPr txBox="1">
              <a:spLocks noChangeArrowheads="1"/>
            </p:cNvSpPr>
            <p:nvPr/>
          </p:nvSpPr>
          <p:spPr bwMode="auto">
            <a:xfrm>
              <a:off x="6875773" y="292118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w</a:t>
              </a:r>
              <a:endParaRPr lang="fr-FR" b="1" i="0" dirty="0"/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940500" y="1056430"/>
              <a:ext cx="367828" cy="346228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/>
          </p:nvSpPr>
          <p:spPr bwMode="auto">
            <a:xfrm>
              <a:off x="6858016" y="4691600"/>
              <a:ext cx="367828" cy="346228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Oval 18"/>
            <p:cNvSpPr>
              <a:spLocks noChangeArrowheads="1"/>
            </p:cNvSpPr>
            <p:nvPr/>
          </p:nvSpPr>
          <p:spPr bwMode="auto">
            <a:xfrm>
              <a:off x="6215074" y="3918428"/>
              <a:ext cx="367828" cy="346228"/>
            </a:xfrm>
            <a:prstGeom prst="ellipse">
              <a:avLst/>
            </a:prstGeom>
            <a:solidFill>
              <a:srgbClr val="CCE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45" name="Straight Arrow Connector 22"/>
            <p:cNvCxnSpPr>
              <a:cxnSpLocks noChangeShapeType="1"/>
              <a:stCxn id="142" idx="4"/>
              <a:endCxn id="138" idx="0"/>
            </p:cNvCxnSpPr>
            <p:nvPr/>
          </p:nvCxnSpPr>
          <p:spPr bwMode="auto">
            <a:xfrm rot="5400000">
              <a:off x="6480088" y="1420482"/>
              <a:ext cx="662150" cy="62650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6" name="Straight Arrow Connector 26"/>
            <p:cNvCxnSpPr>
              <a:cxnSpLocks noChangeShapeType="1"/>
              <a:stCxn id="138" idx="4"/>
              <a:endCxn id="140" idx="0"/>
            </p:cNvCxnSpPr>
            <p:nvPr/>
          </p:nvCxnSpPr>
          <p:spPr bwMode="auto">
            <a:xfrm rot="16200000" flipH="1">
              <a:off x="6500877" y="2409253"/>
              <a:ext cx="570939" cy="5768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147" name="Straight Arrow Connector 44"/>
            <p:cNvCxnSpPr>
              <a:cxnSpLocks noChangeShapeType="1"/>
              <a:stCxn id="140" idx="4"/>
              <a:endCxn id="144" idx="0"/>
            </p:cNvCxnSpPr>
            <p:nvPr/>
          </p:nvCxnSpPr>
          <p:spPr bwMode="auto">
            <a:xfrm rot="5400000">
              <a:off x="6442956" y="3286601"/>
              <a:ext cx="587859" cy="67579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48" name="TextBox 66"/>
            <p:cNvSpPr txBox="1">
              <a:spLocks noChangeArrowheads="1"/>
            </p:cNvSpPr>
            <p:nvPr/>
          </p:nvSpPr>
          <p:spPr bwMode="auto">
            <a:xfrm>
              <a:off x="6961704" y="960919"/>
              <a:ext cx="274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b</a:t>
              </a:r>
              <a:endParaRPr lang="fr-FR" b="1" i="0" dirty="0"/>
            </a:p>
          </p:txBody>
        </p:sp>
        <p:sp>
          <p:nvSpPr>
            <p:cNvPr id="149" name="TextBox 66"/>
            <p:cNvSpPr txBox="1">
              <a:spLocks noChangeArrowheads="1"/>
            </p:cNvSpPr>
            <p:nvPr/>
          </p:nvSpPr>
          <p:spPr bwMode="auto">
            <a:xfrm>
              <a:off x="6221451" y="3859563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sp>
          <p:nvSpPr>
            <p:cNvPr id="150" name="TextBox 66"/>
            <p:cNvSpPr txBox="1">
              <a:spLocks noChangeArrowheads="1"/>
            </p:cNvSpPr>
            <p:nvPr/>
          </p:nvSpPr>
          <p:spPr bwMode="auto">
            <a:xfrm>
              <a:off x="6858016" y="463315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sp>
          <p:nvSpPr>
            <p:cNvPr id="151" name="Oval 18"/>
            <p:cNvSpPr>
              <a:spLocks noChangeArrowheads="1"/>
            </p:cNvSpPr>
            <p:nvPr/>
          </p:nvSpPr>
          <p:spPr bwMode="auto">
            <a:xfrm>
              <a:off x="5786446" y="2987266"/>
              <a:ext cx="367828" cy="346228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52" name="Straight Arrow Connector 44"/>
            <p:cNvCxnSpPr>
              <a:cxnSpLocks noChangeShapeType="1"/>
              <a:stCxn id="138" idx="4"/>
              <a:endCxn id="151" idx="0"/>
            </p:cNvCxnSpPr>
            <p:nvPr/>
          </p:nvCxnSpPr>
          <p:spPr bwMode="auto">
            <a:xfrm rot="5400000">
              <a:off x="5946612" y="2435967"/>
              <a:ext cx="575048" cy="52755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3" name="TextBox 66"/>
            <p:cNvSpPr txBox="1">
              <a:spLocks noChangeArrowheads="1"/>
            </p:cNvSpPr>
            <p:nvPr/>
          </p:nvSpPr>
          <p:spPr bwMode="auto">
            <a:xfrm>
              <a:off x="5797084" y="2941273"/>
              <a:ext cx="210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cxnSp>
          <p:nvCxnSpPr>
            <p:cNvPr id="154" name="Straight Arrow Connector 41"/>
            <p:cNvCxnSpPr>
              <a:cxnSpLocks noChangeShapeType="1"/>
              <a:stCxn id="143" idx="4"/>
              <a:endCxn id="155" idx="0"/>
            </p:cNvCxnSpPr>
            <p:nvPr/>
          </p:nvCxnSpPr>
          <p:spPr bwMode="auto">
            <a:xfrm rot="16200000" flipH="1">
              <a:off x="7123901" y="4955856"/>
              <a:ext cx="478999" cy="64294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155" name="Oval 17"/>
            <p:cNvSpPr>
              <a:spLocks noChangeArrowheads="1"/>
            </p:cNvSpPr>
            <p:nvPr/>
          </p:nvSpPr>
          <p:spPr bwMode="auto">
            <a:xfrm>
              <a:off x="7500958" y="5516828"/>
              <a:ext cx="367828" cy="346228"/>
            </a:xfrm>
            <a:prstGeom prst="ellipse">
              <a:avLst/>
            </a:prstGeom>
            <a:solidFill>
              <a:srgbClr val="66C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Box 66"/>
            <p:cNvSpPr txBox="1">
              <a:spLocks noChangeArrowheads="1"/>
            </p:cNvSpPr>
            <p:nvPr/>
          </p:nvSpPr>
          <p:spPr bwMode="auto">
            <a:xfrm>
              <a:off x="7511596" y="5429264"/>
              <a:ext cx="210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i="0" dirty="0" smtClean="0"/>
                <a:t>a</a:t>
              </a:r>
              <a:endParaRPr lang="fr-FR" b="1" i="0" dirty="0"/>
            </a:p>
          </p:txBody>
        </p:sp>
        <p:cxnSp>
          <p:nvCxnSpPr>
            <p:cNvPr id="157" name="Straight Arrow Connector 26"/>
            <p:cNvCxnSpPr>
              <a:cxnSpLocks noChangeShapeType="1"/>
              <a:endCxn id="143" idx="0"/>
            </p:cNvCxnSpPr>
            <p:nvPr/>
          </p:nvCxnSpPr>
          <p:spPr bwMode="auto">
            <a:xfrm>
              <a:off x="6429388" y="4252010"/>
              <a:ext cx="612542" cy="43959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</p:grpSp>
      <p:graphicFrame>
        <p:nvGraphicFramePr>
          <p:cNvPr id="138247" name="Object 14"/>
          <p:cNvGraphicFramePr>
            <a:graphicFrameLocks noChangeAspect="1"/>
          </p:cNvGraphicFramePr>
          <p:nvPr/>
        </p:nvGraphicFramePr>
        <p:xfrm>
          <a:off x="2157378" y="4725212"/>
          <a:ext cx="3200440" cy="554837"/>
        </p:xfrm>
        <a:graphic>
          <a:graphicData uri="http://schemas.openxmlformats.org/presentationml/2006/ole">
            <p:oleObj spid="_x0000_s138247" name="Equation" r:id="rId4" imgW="2933640" imgH="431640" progId="Equation.3">
              <p:embed/>
            </p:oleObj>
          </a:graphicData>
        </a:graphic>
      </p:graphicFrame>
      <p:graphicFrame>
        <p:nvGraphicFramePr>
          <p:cNvPr id="138249" name="Object 14"/>
          <p:cNvGraphicFramePr>
            <a:graphicFrameLocks noChangeAspect="1"/>
          </p:cNvGraphicFramePr>
          <p:nvPr/>
        </p:nvGraphicFramePr>
        <p:xfrm>
          <a:off x="428596" y="5225278"/>
          <a:ext cx="1724025" cy="1065999"/>
        </p:xfrm>
        <a:graphic>
          <a:graphicData uri="http://schemas.openxmlformats.org/presentationml/2006/ole">
            <p:oleObj spid="_x0000_s138249" name="Equation" r:id="rId5" imgW="825480" imgH="672840" progId="Equation.3">
              <p:embed/>
            </p:oleObj>
          </a:graphicData>
        </a:graphic>
      </p:graphicFrame>
      <p:graphicFrame>
        <p:nvGraphicFramePr>
          <p:cNvPr id="138250" name="Object 14"/>
          <p:cNvGraphicFramePr>
            <a:graphicFrameLocks noChangeAspect="1"/>
          </p:cNvGraphicFramePr>
          <p:nvPr/>
        </p:nvGraphicFramePr>
        <p:xfrm>
          <a:off x="2085941" y="5010964"/>
          <a:ext cx="3143272" cy="1561308"/>
        </p:xfrm>
        <a:graphic>
          <a:graphicData uri="http://schemas.openxmlformats.org/presentationml/2006/ole">
            <p:oleObj spid="_x0000_s138250" name="Equation" r:id="rId6" imgW="2044440" imgH="787320" progId="Equation.3">
              <p:embed/>
            </p:oleObj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1693832" y="785794"/>
          <a:ext cx="1377950" cy="2428875"/>
        </p:xfrm>
        <a:graphic>
          <a:graphicData uri="http://schemas.openxmlformats.org/presentationml/2006/ole">
            <p:oleObj spid="_x0000_s138253" name="Equation" r:id="rId7" imgW="660240" imgH="1206360" progId="Equation.3">
              <p:embed/>
            </p:oleObj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14282" y="1500169"/>
          <a:ext cx="1612900" cy="1724025"/>
        </p:xfrm>
        <a:graphic>
          <a:graphicData uri="http://schemas.openxmlformats.org/presentationml/2006/ole">
            <p:oleObj spid="_x0000_s138254" name="Equation" r:id="rId8" imgW="876240" imgH="91440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3428992" y="1571612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Frequency of the segments of length k</a:t>
            </a:r>
          </a:p>
          <a:p>
            <a:endParaRPr lang="en-GB" dirty="0" smtClean="0"/>
          </a:p>
          <a:p>
            <a:r>
              <a:rPr lang="en-GB" dirty="0" smtClean="0"/>
              <a:t>In practice : Sparse Matrices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4282" y="400050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Example for k=2</a:t>
            </a:r>
          </a:p>
        </p:txBody>
      </p:sp>
      <p:sp>
        <p:nvSpPr>
          <p:cNvPr id="55" name="Freeform 54"/>
          <p:cNvSpPr/>
          <p:nvPr/>
        </p:nvSpPr>
        <p:spPr>
          <a:xfrm>
            <a:off x="5072066" y="4189863"/>
            <a:ext cx="1970179" cy="2168095"/>
          </a:xfrm>
          <a:custGeom>
            <a:avLst/>
            <a:gdLst>
              <a:gd name="connsiteX0" fmla="*/ 1910687 w 1910687"/>
              <a:gd name="connsiteY0" fmla="*/ 0 h 2206387"/>
              <a:gd name="connsiteX1" fmla="*/ 1078173 w 1910687"/>
              <a:gd name="connsiteY1" fmla="*/ 1173707 h 2206387"/>
              <a:gd name="connsiteX2" fmla="*/ 791570 w 1910687"/>
              <a:gd name="connsiteY2" fmla="*/ 2074459 h 2206387"/>
              <a:gd name="connsiteX3" fmla="*/ 0 w 1910687"/>
              <a:gd name="connsiteY3" fmla="*/ 1965277 h 22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87" h="2206387">
                <a:moveTo>
                  <a:pt x="1910687" y="0"/>
                </a:moveTo>
                <a:cubicBezTo>
                  <a:pt x="1587689" y="413982"/>
                  <a:pt x="1264692" y="827964"/>
                  <a:pt x="1078173" y="1173707"/>
                </a:cubicBezTo>
                <a:cubicBezTo>
                  <a:pt x="891654" y="1519450"/>
                  <a:pt x="971265" y="1942531"/>
                  <a:pt x="791570" y="2074459"/>
                </a:cubicBezTo>
                <a:cubicBezTo>
                  <a:pt x="611875" y="2206387"/>
                  <a:pt x="305937" y="2085832"/>
                  <a:pt x="0" y="1965277"/>
                </a:cubicBezTo>
              </a:path>
            </a:pathLst>
          </a:custGeom>
          <a:ln w="25400">
            <a:prstDash val="sysDot"/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reeform 55"/>
          <p:cNvSpPr/>
          <p:nvPr/>
        </p:nvSpPr>
        <p:spPr>
          <a:xfrm>
            <a:off x="4000496" y="3138984"/>
            <a:ext cx="3150931" cy="2004527"/>
          </a:xfrm>
          <a:custGeom>
            <a:avLst/>
            <a:gdLst>
              <a:gd name="connsiteX0" fmla="*/ 3173105 w 3173105"/>
              <a:gd name="connsiteY0" fmla="*/ 245660 h 1915236"/>
              <a:gd name="connsiteX1" fmla="*/ 511791 w 3173105"/>
              <a:gd name="connsiteY1" fmla="*/ 232012 h 1915236"/>
              <a:gd name="connsiteX2" fmla="*/ 102359 w 3173105"/>
              <a:gd name="connsiteY2" fmla="*/ 1637731 h 1915236"/>
              <a:gd name="connsiteX3" fmla="*/ 34120 w 3173105"/>
              <a:gd name="connsiteY3" fmla="*/ 1897039 h 191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105" h="1915236">
                <a:moveTo>
                  <a:pt x="3173105" y="245660"/>
                </a:moveTo>
                <a:cubicBezTo>
                  <a:pt x="2098343" y="122830"/>
                  <a:pt x="1023582" y="0"/>
                  <a:pt x="511791" y="232012"/>
                </a:cubicBezTo>
                <a:cubicBezTo>
                  <a:pt x="0" y="464024"/>
                  <a:pt x="181971" y="1360227"/>
                  <a:pt x="102359" y="1637731"/>
                </a:cubicBezTo>
                <a:cubicBezTo>
                  <a:pt x="22747" y="1915236"/>
                  <a:pt x="28433" y="1906137"/>
                  <a:pt x="34120" y="1897039"/>
                </a:cubicBezTo>
              </a:path>
            </a:pathLst>
          </a:custGeom>
          <a:ln w="25400">
            <a:prstDash val="sysDot"/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37110"/>
            <a:ext cx="7215238" cy="605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dirty="0" err="1" smtClean="0"/>
              <a:t>soundNESS</a:t>
            </a:r>
            <a:endParaRPr lang="fr-FR" dirty="0" smtClean="0"/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357158" y="3121031"/>
          <a:ext cx="7507287" cy="1165225"/>
        </p:xfrm>
        <a:graphic>
          <a:graphicData uri="http://schemas.openxmlformats.org/presentationml/2006/ole">
            <p:oleObj spid="_x0000_s193538" name="Equation" r:id="rId4" imgW="3911400" imgH="609480" progId="Equation.3">
              <p:embed/>
            </p:oleObj>
          </a:graphicData>
        </a:graphic>
      </p:graphicFrame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42910" y="5357813"/>
          <a:ext cx="6678612" cy="927100"/>
        </p:xfrm>
        <a:graphic>
          <a:graphicData uri="http://schemas.openxmlformats.org/presentationml/2006/ole">
            <p:oleObj spid="_x0000_s193540" name="Equation" r:id="rId5" imgW="3022560" imgH="419040" progId="Equation.3">
              <p:embed/>
            </p:oleObj>
          </a:graphicData>
        </a:graphic>
      </p:graphicFrame>
      <p:sp>
        <p:nvSpPr>
          <p:cNvPr id="79" name="Rectangle 78"/>
          <p:cNvSpPr/>
          <p:nvPr/>
        </p:nvSpPr>
        <p:spPr>
          <a:xfrm>
            <a:off x="285720" y="4540565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/>
              <a:t>Hence, for		operations,</a:t>
            </a: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1928794" y="4287850"/>
          <a:ext cx="1038225" cy="927100"/>
        </p:xfrm>
        <a:graphic>
          <a:graphicData uri="http://schemas.openxmlformats.org/presentationml/2006/ole">
            <p:oleObj spid="_x0000_s193541" name="Equation" r:id="rId6" imgW="469800" imgH="419040" progId="Equation.3">
              <p:embed/>
            </p:oleObj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3336424" y="500042"/>
            <a:ext cx="1592766" cy="2376927"/>
            <a:chOff x="3264986" y="928670"/>
            <a:chExt cx="1592766" cy="2376927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3933910" y="1300296"/>
              <a:ext cx="127795" cy="128034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4134551" y="1638744"/>
              <a:ext cx="127357" cy="128034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51577" y="928670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4240097" y="2268371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3899541" y="1983427"/>
              <a:ext cx="127795" cy="127599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2" name="Straight Arrow Connector 22"/>
            <p:cNvCxnSpPr>
              <a:cxnSpLocks noChangeShapeType="1"/>
              <a:stCxn id="9" idx="4"/>
              <a:endCxn id="7" idx="0"/>
            </p:cNvCxnSpPr>
            <p:nvPr/>
          </p:nvCxnSpPr>
          <p:spPr bwMode="auto">
            <a:xfrm rot="5400000">
              <a:off x="3984627" y="1069449"/>
              <a:ext cx="244028" cy="21766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26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 rot="16200000" flipH="1">
              <a:off x="3992812" y="1433326"/>
              <a:ext cx="210413" cy="20042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14" name="Straight Arrow Connector 44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 rot="5400000">
              <a:off x="3972510" y="1757707"/>
              <a:ext cx="216649" cy="23479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750622" y="1640258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44"/>
            <p:cNvCxnSpPr>
              <a:cxnSpLocks noChangeShapeType="1"/>
              <a:stCxn id="7" idx="4"/>
              <a:endCxn id="15" idx="0"/>
            </p:cNvCxnSpPr>
            <p:nvPr/>
          </p:nvCxnSpPr>
          <p:spPr bwMode="auto">
            <a:xfrm rot="5400000">
              <a:off x="3800200" y="1442651"/>
              <a:ext cx="211928" cy="1832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41"/>
            <p:cNvCxnSpPr>
              <a:cxnSpLocks noChangeShapeType="1"/>
              <a:stCxn id="10" idx="4"/>
              <a:endCxn id="18" idx="0"/>
            </p:cNvCxnSpPr>
            <p:nvPr/>
          </p:nvCxnSpPr>
          <p:spPr bwMode="auto">
            <a:xfrm rot="16200000" flipH="1">
              <a:off x="4317784" y="2382180"/>
              <a:ext cx="176530" cy="20410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444205" y="2572499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19" name="Straight Arrow Connector 26"/>
            <p:cNvCxnSpPr>
              <a:cxnSpLocks noChangeShapeType="1"/>
              <a:stCxn id="11" idx="5"/>
              <a:endCxn id="10" idx="0"/>
            </p:cNvCxnSpPr>
            <p:nvPr/>
          </p:nvCxnSpPr>
          <p:spPr bwMode="auto">
            <a:xfrm rot="16200000" flipH="1">
              <a:off x="4068292" y="2032668"/>
              <a:ext cx="176032" cy="29537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362562" y="1940266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1" name="Straight Arrow Connector 26"/>
            <p:cNvCxnSpPr>
              <a:cxnSpLocks noChangeShapeType="1"/>
              <a:endCxn id="20" idx="0"/>
            </p:cNvCxnSpPr>
            <p:nvPr/>
          </p:nvCxnSpPr>
          <p:spPr bwMode="auto">
            <a:xfrm>
              <a:off x="4213643" y="1778260"/>
              <a:ext cx="212817" cy="16200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738582" y="2283991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23" name="Straight Arrow Connector 44"/>
            <p:cNvCxnSpPr>
              <a:cxnSpLocks noChangeShapeType="1"/>
              <a:stCxn id="11" idx="4"/>
              <a:endCxn id="22" idx="0"/>
            </p:cNvCxnSpPr>
            <p:nvPr/>
          </p:nvCxnSpPr>
          <p:spPr bwMode="auto">
            <a:xfrm rot="5400000">
              <a:off x="3796477" y="2117029"/>
              <a:ext cx="172966" cy="1609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3975897" y="2564329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25" name="Straight Arrow Connector 41"/>
            <p:cNvCxnSpPr>
              <a:cxnSpLocks noChangeShapeType="1"/>
              <a:stCxn id="24" idx="4"/>
              <a:endCxn id="26" idx="0"/>
            </p:cNvCxnSpPr>
            <p:nvPr/>
          </p:nvCxnSpPr>
          <p:spPr bwMode="auto">
            <a:xfrm rot="16200000" flipH="1">
              <a:off x="4063219" y="2668503"/>
              <a:ext cx="176530" cy="2233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4199275" y="2868457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7" name="Straight Arrow Connector 26"/>
            <p:cNvCxnSpPr>
              <a:cxnSpLocks noChangeShapeType="1"/>
              <a:endCxn id="24" idx="0"/>
            </p:cNvCxnSpPr>
            <p:nvPr/>
          </p:nvCxnSpPr>
          <p:spPr bwMode="auto">
            <a:xfrm>
              <a:off x="3826978" y="2402323"/>
              <a:ext cx="212817" cy="16200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3591560" y="2579949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29" name="Straight Arrow Connector 44"/>
            <p:cNvCxnSpPr>
              <a:cxnSpLocks noChangeShapeType="1"/>
              <a:endCxn id="28" idx="0"/>
            </p:cNvCxnSpPr>
            <p:nvPr/>
          </p:nvCxnSpPr>
          <p:spPr bwMode="auto">
            <a:xfrm rot="5400000">
              <a:off x="3649455" y="2412987"/>
              <a:ext cx="172966" cy="1609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3813329" y="2855350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31" name="Straight Arrow Connector 41"/>
            <p:cNvCxnSpPr>
              <a:cxnSpLocks noChangeShapeType="1"/>
              <a:stCxn id="30" idx="4"/>
              <a:endCxn id="32" idx="0"/>
            </p:cNvCxnSpPr>
            <p:nvPr/>
          </p:nvCxnSpPr>
          <p:spPr bwMode="auto">
            <a:xfrm rot="16200000" flipH="1">
              <a:off x="3900651" y="2959524"/>
              <a:ext cx="176530" cy="2233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4036707" y="3159478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33" name="Straight Arrow Connector 26"/>
            <p:cNvCxnSpPr>
              <a:cxnSpLocks noChangeShapeType="1"/>
              <a:endCxn id="30" idx="0"/>
            </p:cNvCxnSpPr>
            <p:nvPr/>
          </p:nvCxnSpPr>
          <p:spPr bwMode="auto">
            <a:xfrm>
              <a:off x="3664410" y="2693344"/>
              <a:ext cx="212817" cy="16200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3428992" y="2870970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35" name="Straight Arrow Connector 44"/>
            <p:cNvCxnSpPr>
              <a:cxnSpLocks noChangeShapeType="1"/>
              <a:endCxn id="34" idx="0"/>
            </p:cNvCxnSpPr>
            <p:nvPr/>
          </p:nvCxnSpPr>
          <p:spPr bwMode="auto">
            <a:xfrm rot="5400000">
              <a:off x="3486887" y="2704008"/>
              <a:ext cx="172966" cy="1609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4158453" y="2569455"/>
              <a:ext cx="127795" cy="127599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cxnSp>
          <p:nvCxnSpPr>
            <p:cNvPr id="37" name="Straight Arrow Connector 44"/>
            <p:cNvCxnSpPr>
              <a:cxnSpLocks noChangeShapeType="1"/>
              <a:stCxn id="10" idx="4"/>
              <a:endCxn id="36" idx="0"/>
            </p:cNvCxnSpPr>
            <p:nvPr/>
          </p:nvCxnSpPr>
          <p:spPr bwMode="auto">
            <a:xfrm rot="5400000">
              <a:off x="4176429" y="2441891"/>
              <a:ext cx="173486" cy="8164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3649323" y="3162378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0" name="Straight Arrow Connector 41"/>
            <p:cNvCxnSpPr>
              <a:cxnSpLocks noChangeShapeType="1"/>
              <a:endCxn id="41" idx="0"/>
            </p:cNvCxnSpPr>
            <p:nvPr/>
          </p:nvCxnSpPr>
          <p:spPr bwMode="auto">
            <a:xfrm rot="16200000" flipH="1">
              <a:off x="4309672" y="2976948"/>
              <a:ext cx="176530" cy="2233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4445728" y="3176902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2" name="Straight Arrow Connector 26"/>
            <p:cNvCxnSpPr>
              <a:cxnSpLocks noChangeShapeType="1"/>
              <a:endCxn id="39" idx="0"/>
            </p:cNvCxnSpPr>
            <p:nvPr/>
          </p:nvCxnSpPr>
          <p:spPr bwMode="auto">
            <a:xfrm>
              <a:off x="3500404" y="3000372"/>
              <a:ext cx="212817" cy="16200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3264986" y="3177998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4"/>
            <p:cNvCxnSpPr>
              <a:cxnSpLocks noChangeShapeType="1"/>
              <a:endCxn id="43" idx="0"/>
            </p:cNvCxnSpPr>
            <p:nvPr/>
          </p:nvCxnSpPr>
          <p:spPr bwMode="auto">
            <a:xfrm rot="5400000">
              <a:off x="3322881" y="3011036"/>
              <a:ext cx="172966" cy="16095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41"/>
            <p:cNvCxnSpPr>
              <a:cxnSpLocks noChangeShapeType="1"/>
              <a:endCxn id="46" idx="0"/>
            </p:cNvCxnSpPr>
            <p:nvPr/>
          </p:nvCxnSpPr>
          <p:spPr bwMode="auto">
            <a:xfrm rot="16200000" flipH="1">
              <a:off x="4593901" y="2691196"/>
              <a:ext cx="176530" cy="2233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4729957" y="2891150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7" name="Straight Arrow Connector 41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523986" y="2048254"/>
              <a:ext cx="176530" cy="2233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4660042" y="2248208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3573391" y="1958892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0" name="Straight Arrow Connector 44"/>
            <p:cNvCxnSpPr>
              <a:cxnSpLocks noChangeShapeType="1"/>
              <a:stCxn id="15" idx="4"/>
              <a:endCxn id="49" idx="0"/>
            </p:cNvCxnSpPr>
            <p:nvPr/>
          </p:nvCxnSpPr>
          <p:spPr bwMode="auto">
            <a:xfrm rot="5400000">
              <a:off x="3630388" y="1774759"/>
              <a:ext cx="191035" cy="17723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3409385" y="2265920"/>
              <a:ext cx="127795" cy="12759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3" name="Straight Arrow Connector 44"/>
            <p:cNvCxnSpPr>
              <a:cxnSpLocks noChangeShapeType="1"/>
              <a:stCxn id="49" idx="4"/>
              <a:endCxn id="52" idx="0"/>
            </p:cNvCxnSpPr>
            <p:nvPr/>
          </p:nvCxnSpPr>
          <p:spPr bwMode="auto">
            <a:xfrm rot="5400000">
              <a:off x="3465572" y="2094202"/>
              <a:ext cx="179429" cy="16400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7239000" cy="605808"/>
          </a:xfrm>
        </p:spPr>
        <p:txBody>
          <a:bodyPr>
            <a:normAutofit/>
          </a:bodyPr>
          <a:lstStyle/>
          <a:p>
            <a:r>
              <a:rPr lang="fr-FR" dirty="0" err="1" smtClean="0"/>
              <a:t>Robustness</a:t>
            </a:r>
            <a:endParaRPr lang="en-US" dirty="0" smtClean="0"/>
          </a:p>
        </p:txBody>
      </p:sp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27068" y="6572272"/>
            <a:ext cx="588336" cy="228600"/>
          </a:xfrm>
        </p:spPr>
        <p:txBody>
          <a:bodyPr/>
          <a:lstStyle/>
          <a:p>
            <a:fld id="{F0033A04-51CB-4500-9FA1-93B617645A7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82693" y="1142984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0" baseline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1406" y="6250013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fr-FR" sz="2400" b="0" baseline="0"/>
          </a:p>
          <a:p>
            <a:pPr marL="457200" indent="-457200"/>
            <a:endParaRPr lang="fr-FR" sz="2400" b="0" baseline="0"/>
          </a:p>
        </p:txBody>
      </p:sp>
      <p:sp>
        <p:nvSpPr>
          <p:cNvPr id="39" name="Rectangle 2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8001024" cy="621508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Main idea : </a:t>
            </a:r>
            <a:r>
              <a:rPr lang="en-US" sz="2000" dirty="0" smtClean="0">
                <a:solidFill>
                  <a:schemeClr val="tx1"/>
                </a:solidFill>
              </a:rPr>
              <a:t>Use robustness on words to prove  robustness on trees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000" dirty="0" smtClean="0"/>
              <a:t>	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1800" dirty="0" smtClean="0"/>
              <a:t>There a c≤1 such that for any couple of trees (</a:t>
            </a:r>
            <a:r>
              <a:rPr lang="en-US" sz="1800" dirty="0" err="1" smtClean="0"/>
              <a:t>t,t</a:t>
            </a:r>
            <a:r>
              <a:rPr lang="en-US" sz="1800" dirty="0" smtClean="0"/>
              <a:t>’) of same size 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3200" dirty="0" smtClean="0"/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    One segment of length k in w(t) →           segments on </a:t>
            </a:r>
            <a:r>
              <a:rPr lang="en-US" sz="1800" dirty="0" err="1" smtClean="0">
                <a:solidFill>
                  <a:schemeClr val="tx1">
                    <a:tint val="85000"/>
                  </a:schemeClr>
                </a:solidFill>
              </a:rPr>
              <a:t>ustat</a:t>
            </a: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(t) 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800" dirty="0" smtClean="0"/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1800" dirty="0" smtClean="0"/>
              <a:t>There is g and c’ such that for any couple of trees (</a:t>
            </a:r>
            <a:r>
              <a:rPr lang="en-US" sz="1800" dirty="0" err="1" smtClean="0"/>
              <a:t>t,t</a:t>
            </a:r>
            <a:r>
              <a:rPr lang="en-US" sz="1800" dirty="0" smtClean="0"/>
              <a:t>’) of same size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en-US" sz="1800" dirty="0" smtClean="0"/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800" dirty="0" smtClean="0"/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 smtClean="0"/>
              <a:t>Less than </a:t>
            </a:r>
            <a:r>
              <a:rPr lang="el-GR" dirty="0" smtClean="0">
                <a:latin typeface="Garamond"/>
              </a:rPr>
              <a:t>ε</a:t>
            </a:r>
            <a:r>
              <a:rPr lang="fr-FR" dirty="0" smtClean="0">
                <a:latin typeface="Garamond"/>
              </a:rPr>
              <a:t>.n </a:t>
            </a:r>
            <a:r>
              <a:rPr lang="fr-FR" sz="1800" dirty="0" err="1" smtClean="0"/>
              <a:t>forks</a:t>
            </a:r>
            <a:endParaRPr lang="en-US" sz="1800" dirty="0" smtClean="0"/>
          </a:p>
          <a:p>
            <a:pPr marL="758952" lvl="3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 smtClean="0"/>
              <a:t>Sequence of operations on w(t) </a:t>
            </a:r>
            <a:r>
              <a:rPr lang="en-US" sz="1800" dirty="0" smtClean="0">
                <a:latin typeface="Garamond"/>
              </a:rPr>
              <a:t>→</a:t>
            </a:r>
            <a:r>
              <a:rPr lang="en-US" sz="1800" dirty="0" smtClean="0"/>
              <a:t> Sequence on t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1214414" y="3643314"/>
          <a:ext cx="5357850" cy="428627"/>
        </p:xfrm>
        <a:graphic>
          <a:graphicData uri="http://schemas.openxmlformats.org/presentationml/2006/ole">
            <p:oleObj spid="_x0000_s224258" name="Equation" r:id="rId4" imgW="2869920" imgH="253800" progId="Equation.3">
              <p:embed/>
            </p:oleObj>
          </a:graphicData>
        </a:graphic>
      </p:graphicFrame>
      <p:graphicFrame>
        <p:nvGraphicFramePr>
          <p:cNvPr id="194570" name="Object 10"/>
          <p:cNvGraphicFramePr>
            <a:graphicFrameLocks noChangeAspect="1"/>
          </p:cNvGraphicFramePr>
          <p:nvPr/>
        </p:nvGraphicFramePr>
        <p:xfrm>
          <a:off x="4214810" y="4071942"/>
          <a:ext cx="644525" cy="420687"/>
        </p:xfrm>
        <a:graphic>
          <a:graphicData uri="http://schemas.openxmlformats.org/presentationml/2006/ole">
            <p:oleObj spid="_x0000_s224261" name="Equation" r:id="rId5" imgW="291960" imgH="190440" progId="Equation.3">
              <p:embed/>
            </p:oleObj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1071538" y="5286388"/>
            <a:ext cx="6357982" cy="642942"/>
            <a:chOff x="1857356" y="3786190"/>
            <a:chExt cx="6143668" cy="642942"/>
          </a:xfrm>
        </p:grpSpPr>
        <p:graphicFrame>
          <p:nvGraphicFramePr>
            <p:cNvPr id="194566" name="Object 6"/>
            <p:cNvGraphicFramePr>
              <a:graphicFrameLocks noChangeAspect="1"/>
            </p:cNvGraphicFramePr>
            <p:nvPr/>
          </p:nvGraphicFramePr>
          <p:xfrm>
            <a:off x="1857356" y="3894579"/>
            <a:ext cx="3500462" cy="446115"/>
          </p:xfrm>
          <a:graphic>
            <a:graphicData uri="http://schemas.openxmlformats.org/presentationml/2006/ole">
              <p:oleObj spid="_x0000_s224259" name="Equation" r:id="rId6" imgW="1790640" imgH="253800" progId="Equation.3">
                <p:embed/>
              </p:oleObj>
            </a:graphicData>
          </a:graphic>
        </p:graphicFrame>
        <p:graphicFrame>
          <p:nvGraphicFramePr>
            <p:cNvPr id="194567" name="Object 7"/>
            <p:cNvGraphicFramePr>
              <a:graphicFrameLocks noChangeAspect="1"/>
            </p:cNvGraphicFramePr>
            <p:nvPr/>
          </p:nvGraphicFramePr>
          <p:xfrm>
            <a:off x="5429256" y="3892115"/>
            <a:ext cx="2571768" cy="465579"/>
          </p:xfrm>
          <a:graphic>
            <a:graphicData uri="http://schemas.openxmlformats.org/presentationml/2006/ole">
              <p:oleObj spid="_x0000_s224260" name="Equation" r:id="rId7" imgW="1333440" imgH="24120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857356" y="3786190"/>
              <a:ext cx="6143668" cy="64294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282" y="1285860"/>
            <a:ext cx="1226192" cy="1428760"/>
            <a:chOff x="71406" y="1000108"/>
            <a:chExt cx="1226192" cy="142876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92391" y="1163905"/>
              <a:ext cx="1428760" cy="11011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</p:cxn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043403" y="1160686"/>
              <a:ext cx="141484" cy="20742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1076608" y="1368115"/>
              <a:ext cx="108279" cy="15031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688348" y="1666906"/>
              <a:ext cx="213670" cy="225466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902019" y="1892372"/>
              <a:ext cx="179021" cy="20041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081040" y="2092787"/>
              <a:ext cx="216558" cy="2505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184887" y="1368115"/>
              <a:ext cx="106835" cy="17536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815396" y="1480521"/>
              <a:ext cx="142928" cy="15031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938112" y="2117838"/>
              <a:ext cx="142928" cy="17536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11921" y="2263139"/>
              <a:ext cx="144372" cy="15031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435697" y="1967528"/>
              <a:ext cx="144372" cy="15031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8085" y="1327366"/>
            <a:ext cx="1022153" cy="1577260"/>
            <a:chOff x="3555209" y="1041614"/>
            <a:chExt cx="1022153" cy="1577260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3699581" y="1041614"/>
              <a:ext cx="877781" cy="11764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131253" y="1641855"/>
              <a:ext cx="430228" cy="576191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92746" y="2213035"/>
              <a:ext cx="180465" cy="2505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4308831" y="2192994"/>
              <a:ext cx="1444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4308831" y="2193996"/>
              <a:ext cx="1444" cy="20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4304500" y="2196000"/>
              <a:ext cx="4331" cy="50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4303056" y="2201010"/>
              <a:ext cx="1444" cy="801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H="1">
              <a:off x="4295837" y="2209027"/>
              <a:ext cx="7219" cy="1503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4275625" y="2256124"/>
              <a:ext cx="5775" cy="1302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>
              <a:off x="4268407" y="2269151"/>
              <a:ext cx="7219" cy="1903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4246751" y="2320257"/>
              <a:ext cx="7219" cy="1503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239532" y="2335288"/>
              <a:ext cx="7219" cy="1603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H="1">
              <a:off x="4209214" y="2383387"/>
              <a:ext cx="15881" cy="320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4193333" y="2446518"/>
              <a:ext cx="1444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>
              <a:off x="4184671" y="2446518"/>
              <a:ext cx="8662" cy="1903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H="1">
              <a:off x="4177452" y="2465557"/>
              <a:ext cx="7219" cy="1302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4135585" y="2508646"/>
              <a:ext cx="21656" cy="3006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H="1">
              <a:off x="4092273" y="2563760"/>
              <a:ext cx="12993" cy="801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H="1">
              <a:off x="4077836" y="2571777"/>
              <a:ext cx="14437" cy="701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 flipH="1">
              <a:off x="4067730" y="2578791"/>
              <a:ext cx="10106" cy="50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H="1">
              <a:off x="4011425" y="2596828"/>
              <a:ext cx="12993" cy="300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>
              <a:off x="3978219" y="2599835"/>
              <a:ext cx="33206" cy="601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>
              <a:off x="3926245" y="2613864"/>
              <a:ext cx="4331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H="1">
              <a:off x="3908921" y="2613864"/>
              <a:ext cx="17325" cy="20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>
              <a:off x="3894483" y="2615868"/>
              <a:ext cx="14437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H="1">
              <a:off x="3884377" y="2616870"/>
              <a:ext cx="10106" cy="20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3832404" y="2616870"/>
              <a:ext cx="2887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H="1" flipV="1">
              <a:off x="3813635" y="2615868"/>
              <a:ext cx="18768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H="1" flipV="1">
              <a:off x="3794867" y="2611860"/>
              <a:ext cx="18768" cy="400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 flipV="1">
              <a:off x="3789092" y="2610857"/>
              <a:ext cx="5775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 flipV="1">
              <a:off x="3725568" y="2601839"/>
              <a:ext cx="17325" cy="300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 flipV="1">
              <a:off x="3702469" y="2596828"/>
              <a:ext cx="23100" cy="50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 flipV="1">
              <a:off x="3695250" y="2595826"/>
              <a:ext cx="7219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 flipV="1">
              <a:off x="3630283" y="2583802"/>
              <a:ext cx="18768" cy="300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 flipV="1">
              <a:off x="3611514" y="2579793"/>
              <a:ext cx="18768" cy="400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3604296" y="2578791"/>
              <a:ext cx="7219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3555209" y="2568770"/>
              <a:ext cx="1444" cy="100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H="1" flipV="1">
              <a:off x="3575421" y="2571777"/>
              <a:ext cx="86623" cy="3707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3575421" y="2571777"/>
              <a:ext cx="98173" cy="501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71019" y="1142984"/>
            <a:ext cx="987129" cy="1726570"/>
            <a:chOff x="6034075" y="857232"/>
            <a:chExt cx="987129" cy="1726570"/>
          </a:xfrm>
        </p:grpSpPr>
        <p:sp>
          <p:nvSpPr>
            <p:cNvPr id="69" name="Line 25"/>
            <p:cNvSpPr>
              <a:spLocks noChangeShapeType="1"/>
            </p:cNvSpPr>
            <p:nvPr/>
          </p:nvSpPr>
          <p:spPr bwMode="auto">
            <a:xfrm>
              <a:off x="6154004" y="2039677"/>
              <a:ext cx="519739" cy="54412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6034075" y="2017631"/>
              <a:ext cx="179021" cy="2505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H="1">
              <a:off x="6143636" y="857232"/>
              <a:ext cx="877568" cy="117667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2285984" y="2285992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928794" y="1357298"/>
            <a:ext cx="1428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smtClean="0"/>
              <a:t>Compress </a:t>
            </a:r>
          </a:p>
          <a:p>
            <a:pPr algn="ctr"/>
            <a:r>
              <a:rPr lang="en-GB" sz="1600" smtClean="0"/>
              <a:t>small </a:t>
            </a:r>
          </a:p>
          <a:p>
            <a:pPr algn="ctr"/>
            <a:r>
              <a:rPr lang="en-GB" sz="1600" smtClean="0"/>
              <a:t>subtrees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72132" y="2214554"/>
            <a:ext cx="928694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214942" y="1500174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Linearize</a:t>
            </a:r>
            <a:r>
              <a:rPr lang="en-GB" sz="1600" dirty="0" smtClean="0"/>
              <a:t> </a:t>
            </a:r>
          </a:p>
          <a:p>
            <a:pPr algn="ctr"/>
            <a:r>
              <a:rPr lang="en-GB" sz="1600" dirty="0" smtClean="0"/>
              <a:t>(with moves)</a:t>
            </a:r>
          </a:p>
        </p:txBody>
      </p:sp>
      <p:graphicFrame>
        <p:nvGraphicFramePr>
          <p:cNvPr id="224262" name="Object 10"/>
          <p:cNvGraphicFramePr>
            <a:graphicFrameLocks noChangeAspect="1"/>
          </p:cNvGraphicFramePr>
          <p:nvPr/>
        </p:nvGraphicFramePr>
        <p:xfrm>
          <a:off x="1714480" y="2039960"/>
          <a:ext cx="195263" cy="336550"/>
        </p:xfrm>
        <a:graphic>
          <a:graphicData uri="http://schemas.openxmlformats.org/presentationml/2006/ole">
            <p:oleObj spid="_x0000_s224262" name="Equation" r:id="rId8" imgW="88560" imgH="152280" progId="Equation.3">
              <p:embed/>
            </p:oleObj>
          </a:graphicData>
        </a:graphic>
      </p:graphicFrame>
      <p:graphicFrame>
        <p:nvGraphicFramePr>
          <p:cNvPr id="224263" name="Object 10"/>
          <p:cNvGraphicFramePr>
            <a:graphicFrameLocks noChangeAspect="1"/>
          </p:cNvGraphicFramePr>
          <p:nvPr/>
        </p:nvGraphicFramePr>
        <p:xfrm>
          <a:off x="7331099" y="2019326"/>
          <a:ext cx="669925" cy="449262"/>
        </p:xfrm>
        <a:graphic>
          <a:graphicData uri="http://schemas.openxmlformats.org/presentationml/2006/ole">
            <p:oleObj spid="_x0000_s224263" name="Equation" r:id="rId9" imgW="304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val 205"/>
          <p:cNvSpPr/>
          <p:nvPr/>
        </p:nvSpPr>
        <p:spPr bwMode="auto">
          <a:xfrm>
            <a:off x="7603588" y="5416355"/>
            <a:ext cx="318922" cy="330056"/>
          </a:xfrm>
          <a:prstGeom prst="ellipse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 dirty="0"/>
          </a:p>
        </p:txBody>
      </p:sp>
      <p:sp>
        <p:nvSpPr>
          <p:cNvPr id="94" name="Oval 15"/>
          <p:cNvSpPr>
            <a:spLocks noChangeArrowheads="1"/>
          </p:cNvSpPr>
          <p:nvPr/>
        </p:nvSpPr>
        <p:spPr bwMode="auto">
          <a:xfrm>
            <a:off x="7056034" y="4687662"/>
            <a:ext cx="317830" cy="331183"/>
          </a:xfrm>
          <a:prstGeom prst="ellipse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/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7596484" y="5386344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 dirty="0" smtClean="0"/>
              <a:t>c</a:t>
            </a:r>
            <a:endParaRPr lang="fr-FR" sz="2000" b="0" i="0" dirty="0"/>
          </a:p>
        </p:txBody>
      </p:sp>
      <p:sp>
        <p:nvSpPr>
          <p:cNvPr id="103" name="TextBox 66"/>
          <p:cNvSpPr txBox="1">
            <a:spLocks noChangeArrowheads="1"/>
          </p:cNvSpPr>
          <p:nvPr/>
        </p:nvSpPr>
        <p:spPr bwMode="auto">
          <a:xfrm>
            <a:off x="7092415" y="4619695"/>
            <a:ext cx="24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0" dirty="0" smtClean="0"/>
              <a:t>e</a:t>
            </a:r>
            <a:endParaRPr lang="fr-FR" sz="2000" b="0" i="0" dirty="0"/>
          </a:p>
        </p:txBody>
      </p:sp>
      <p:sp>
        <p:nvSpPr>
          <p:cNvPr id="93" name="Oval 14"/>
          <p:cNvSpPr>
            <a:spLocks noChangeArrowheads="1"/>
          </p:cNvSpPr>
          <p:nvPr/>
        </p:nvSpPr>
        <p:spPr bwMode="auto">
          <a:xfrm>
            <a:off x="6736431" y="6161715"/>
            <a:ext cx="318922" cy="331183"/>
          </a:xfrm>
          <a:prstGeom prst="ellipse">
            <a:avLst/>
          </a:prstGeom>
          <a:solidFill>
            <a:srgbClr val="CCE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/>
          </a:p>
        </p:txBody>
      </p:sp>
      <p:sp>
        <p:nvSpPr>
          <p:cNvPr id="132" name="Oval 15"/>
          <p:cNvSpPr>
            <a:spLocks noChangeArrowheads="1"/>
          </p:cNvSpPr>
          <p:nvPr/>
        </p:nvSpPr>
        <p:spPr bwMode="auto">
          <a:xfrm>
            <a:off x="5694677" y="4719532"/>
            <a:ext cx="317830" cy="331183"/>
          </a:xfrm>
          <a:prstGeom prst="ellipse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 dirty="0" smtClean="0"/>
          </a:p>
        </p:txBody>
      </p:sp>
      <p:sp>
        <p:nvSpPr>
          <p:cNvPr id="115" name="Oval 114"/>
          <p:cNvSpPr/>
          <p:nvPr/>
        </p:nvSpPr>
        <p:spPr bwMode="auto">
          <a:xfrm>
            <a:off x="2560481" y="2977218"/>
            <a:ext cx="439883" cy="426638"/>
          </a:xfrm>
          <a:prstGeom prst="ellipse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37110"/>
            <a:ext cx="7215238" cy="605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dirty="0" smtClean="0"/>
              <a:t>XSL-</a:t>
            </a:r>
            <a:r>
              <a:rPr lang="fr-FR" dirty="0" err="1" smtClean="0"/>
              <a:t>Transducer</a:t>
            </a:r>
            <a:endParaRPr lang="fr-FR" dirty="0" smtClean="0"/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71406" y="785794"/>
          <a:ext cx="2449513" cy="447675"/>
        </p:xfrm>
        <a:graphic>
          <a:graphicData uri="http://schemas.openxmlformats.org/presentationml/2006/ole">
            <p:oleObj spid="_x0000_s394242" name="Equation" r:id="rId4" imgW="1244520" imgH="228600" progId="Equation.3">
              <p:embed/>
            </p:oleObj>
          </a:graphicData>
        </a:graphic>
      </p:graphicFrame>
      <p:graphicFrame>
        <p:nvGraphicFramePr>
          <p:cNvPr id="115740" name="Object 28"/>
          <p:cNvGraphicFramePr>
            <a:graphicFrameLocks noChangeAspect="1"/>
          </p:cNvGraphicFramePr>
          <p:nvPr/>
        </p:nvGraphicFramePr>
        <p:xfrm>
          <a:off x="2643174" y="827069"/>
          <a:ext cx="2611438" cy="406400"/>
        </p:xfrm>
        <a:graphic>
          <a:graphicData uri="http://schemas.openxmlformats.org/presentationml/2006/ole">
            <p:oleObj spid="_x0000_s394243" name="Equation" r:id="rId5" imgW="1549080" imgH="241200" progId="Equation.3">
              <p:embed/>
            </p:oleObj>
          </a:graphicData>
        </a:graphic>
      </p:graphicFrame>
      <p:graphicFrame>
        <p:nvGraphicFramePr>
          <p:cNvPr id="122887" name="Object 28"/>
          <p:cNvGraphicFramePr>
            <a:graphicFrameLocks noChangeAspect="1"/>
          </p:cNvGraphicFramePr>
          <p:nvPr/>
        </p:nvGraphicFramePr>
        <p:xfrm>
          <a:off x="265113" y="2185988"/>
          <a:ext cx="1776412" cy="385762"/>
        </p:xfrm>
        <a:graphic>
          <a:graphicData uri="http://schemas.openxmlformats.org/presentationml/2006/ole">
            <p:oleObj spid="_x0000_s394244" name="Equation" r:id="rId6" imgW="1054080" imgH="228600" progId="Equation.3">
              <p:embed/>
            </p:oleObj>
          </a:graphicData>
        </a:graphic>
      </p:graphicFrame>
      <p:grpSp>
        <p:nvGrpSpPr>
          <p:cNvPr id="2" name="Group 56"/>
          <p:cNvGrpSpPr/>
          <p:nvPr/>
        </p:nvGrpSpPr>
        <p:grpSpPr>
          <a:xfrm>
            <a:off x="5500694" y="714356"/>
            <a:ext cx="1515868" cy="2270112"/>
            <a:chOff x="125996" y="3502682"/>
            <a:chExt cx="1729561" cy="2716522"/>
          </a:xfrm>
        </p:grpSpPr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103282" y="4730045"/>
              <a:ext cx="366568" cy="400487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4" name="TextBox 66"/>
            <p:cNvSpPr txBox="1">
              <a:spLocks noChangeArrowheads="1"/>
            </p:cNvSpPr>
            <p:nvPr/>
          </p:nvSpPr>
          <p:spPr bwMode="auto">
            <a:xfrm>
              <a:off x="1063901" y="4678589"/>
              <a:ext cx="422860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dirty="0" smtClean="0"/>
                <a:t>w</a:t>
              </a:r>
              <a:endParaRPr lang="fr-FR" sz="2000" b="0" i="0" dirty="0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82518" y="3567609"/>
              <a:ext cx="367828" cy="399124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153482" y="4730045"/>
              <a:ext cx="367828" cy="400487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1469851" y="5795286"/>
              <a:ext cx="367828" cy="399124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735456" y="5795286"/>
              <a:ext cx="367828" cy="399124"/>
            </a:xfrm>
            <a:prstGeom prst="ellipse">
              <a:avLst/>
            </a:prstGeom>
            <a:solidFill>
              <a:srgbClr val="CCE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cxnSp>
          <p:nvCxnSpPr>
            <p:cNvPr id="58" name="Straight Arrow Connector 22"/>
            <p:cNvCxnSpPr>
              <a:cxnSpLocks noChangeShapeType="1"/>
              <a:stCxn id="50" idx="4"/>
              <a:endCxn id="51" idx="0"/>
            </p:cNvCxnSpPr>
            <p:nvPr/>
          </p:nvCxnSpPr>
          <p:spPr bwMode="auto">
            <a:xfrm rot="5400000">
              <a:off x="170258" y="4133871"/>
              <a:ext cx="763312" cy="42903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9" name="Straight Arrow Connector 26"/>
            <p:cNvCxnSpPr>
              <a:cxnSpLocks noChangeShapeType="1"/>
              <a:stCxn id="50" idx="4"/>
              <a:endCxn id="54" idx="0"/>
            </p:cNvCxnSpPr>
            <p:nvPr/>
          </p:nvCxnSpPr>
          <p:spPr bwMode="auto">
            <a:xfrm rot="16200000" flipH="1">
              <a:off x="644843" y="4088322"/>
              <a:ext cx="763312" cy="52013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2" name="Straight Arrow Connector 41"/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 rot="16200000" flipH="1">
              <a:off x="1138104" y="5279624"/>
              <a:ext cx="664753" cy="36656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44"/>
            <p:cNvCxnSpPr>
              <a:cxnSpLocks noChangeShapeType="1"/>
              <a:stCxn id="54" idx="4"/>
              <a:endCxn id="56" idx="0"/>
            </p:cNvCxnSpPr>
            <p:nvPr/>
          </p:nvCxnSpPr>
          <p:spPr bwMode="auto">
            <a:xfrm rot="5400000">
              <a:off x="770905" y="5278996"/>
              <a:ext cx="664753" cy="36782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5" name="TextBox 66"/>
            <p:cNvSpPr txBox="1">
              <a:spLocks noChangeArrowheads="1"/>
            </p:cNvSpPr>
            <p:nvPr/>
          </p:nvSpPr>
          <p:spPr bwMode="auto">
            <a:xfrm>
              <a:off x="571472" y="3502682"/>
              <a:ext cx="274044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b</a:t>
              </a:r>
              <a:endParaRPr lang="fr-FR" sz="2000" b="0" i="0" dirty="0"/>
            </a:p>
          </p:txBody>
        </p:sp>
        <p:sp>
          <p:nvSpPr>
            <p:cNvPr id="66" name="TextBox 66"/>
            <p:cNvSpPr txBox="1">
              <a:spLocks noChangeArrowheads="1"/>
            </p:cNvSpPr>
            <p:nvPr/>
          </p:nvSpPr>
          <p:spPr bwMode="auto">
            <a:xfrm>
              <a:off x="125996" y="4657094"/>
              <a:ext cx="288951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w</a:t>
              </a:r>
              <a:endParaRPr lang="fr-FR" sz="2000" b="0" i="0" dirty="0"/>
            </a:p>
          </p:txBody>
        </p:sp>
        <p:sp>
          <p:nvSpPr>
            <p:cNvPr id="69" name="TextBox 66"/>
            <p:cNvSpPr txBox="1">
              <a:spLocks noChangeArrowheads="1"/>
            </p:cNvSpPr>
            <p:nvPr/>
          </p:nvSpPr>
          <p:spPr bwMode="auto">
            <a:xfrm>
              <a:off x="741833" y="5727428"/>
              <a:ext cx="340557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dirty="0" smtClean="0"/>
                <a:t>a</a:t>
              </a:r>
              <a:endParaRPr lang="fr-FR" sz="2000" b="0" i="0" dirty="0"/>
            </a:p>
          </p:txBody>
        </p:sp>
        <p:sp>
          <p:nvSpPr>
            <p:cNvPr id="70" name="TextBox 66"/>
            <p:cNvSpPr txBox="1">
              <a:spLocks noChangeArrowheads="1"/>
            </p:cNvSpPr>
            <p:nvPr/>
          </p:nvSpPr>
          <p:spPr bwMode="auto">
            <a:xfrm>
              <a:off x="1515000" y="5740414"/>
              <a:ext cx="340557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i="0" dirty="0" smtClean="0"/>
                <a:t>a</a:t>
              </a:r>
              <a:endParaRPr lang="fr-FR" sz="2000" b="0" i="0" dirty="0"/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142844" y="5793434"/>
              <a:ext cx="367828" cy="399124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cxnSp>
          <p:nvCxnSpPr>
            <p:cNvPr id="73" name="Straight Arrow Connector 44"/>
            <p:cNvCxnSpPr>
              <a:cxnSpLocks noChangeShapeType="1"/>
              <a:stCxn id="51" idx="4"/>
              <a:endCxn id="72" idx="0"/>
            </p:cNvCxnSpPr>
            <p:nvPr/>
          </p:nvCxnSpPr>
          <p:spPr bwMode="auto">
            <a:xfrm rot="5400000">
              <a:off x="626" y="5456664"/>
              <a:ext cx="662902" cy="106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4" name="TextBox 66"/>
            <p:cNvSpPr txBox="1">
              <a:spLocks noChangeArrowheads="1"/>
            </p:cNvSpPr>
            <p:nvPr/>
          </p:nvSpPr>
          <p:spPr bwMode="auto">
            <a:xfrm>
              <a:off x="153482" y="5740414"/>
              <a:ext cx="210117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a</a:t>
              </a:r>
              <a:endParaRPr lang="fr-FR" sz="2000" b="0" i="0" dirty="0"/>
            </a:p>
          </p:txBody>
        </p:sp>
      </p:grpSp>
      <p:sp>
        <p:nvSpPr>
          <p:cNvPr id="85" name="Rectangle 2"/>
          <p:cNvSpPr>
            <a:spLocks noGrp="1" noChangeArrowheads="1"/>
          </p:cNvSpPr>
          <p:nvPr>
            <p:ph idx="1"/>
          </p:nvPr>
        </p:nvSpPr>
        <p:spPr>
          <a:xfrm>
            <a:off x="333396" y="1285860"/>
            <a:ext cx="3167034" cy="500066"/>
          </a:xfrm>
        </p:spPr>
        <p:txBody>
          <a:bodyPr/>
          <a:lstStyle/>
          <a:p>
            <a:pPr lvl="3">
              <a:buNone/>
            </a:pPr>
            <a:r>
              <a:rPr lang="en-US" dirty="0" smtClean="0">
                <a:solidFill>
                  <a:schemeClr val="tx1"/>
                </a:solidFill>
              </a:rPr>
              <a:t>Linear rules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233363" y="3500438"/>
          <a:ext cx="1709737" cy="385762"/>
        </p:xfrm>
        <a:graphic>
          <a:graphicData uri="http://schemas.openxmlformats.org/presentationml/2006/ole">
            <p:oleObj spid="_x0000_s394245" name="Equation" r:id="rId7" imgW="1015920" imgH="228600" progId="Equation.3">
              <p:embed/>
            </p:oleObj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285688" y="5257816"/>
          <a:ext cx="1924050" cy="385762"/>
        </p:xfrm>
        <a:graphic>
          <a:graphicData uri="http://schemas.openxmlformats.org/presentationml/2006/ole">
            <p:oleObj spid="_x0000_s394246" name="Equation" r:id="rId8" imgW="1143000" imgH="228600" progId="Equation.3">
              <p:embed/>
            </p:oleObj>
          </a:graphicData>
        </a:graphic>
      </p:graphicFrame>
      <p:sp>
        <p:nvSpPr>
          <p:cNvPr id="116" name="Oval 115"/>
          <p:cNvSpPr/>
          <p:nvPr/>
        </p:nvSpPr>
        <p:spPr bwMode="auto">
          <a:xfrm>
            <a:off x="6736431" y="5401975"/>
            <a:ext cx="318922" cy="330056"/>
          </a:xfrm>
          <a:prstGeom prst="ellipse">
            <a:avLst/>
          </a:prstGeom>
          <a:solidFill>
            <a:srgbClr val="CCE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00" dirty="0"/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6741315" y="5320292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 dirty="0" smtClean="0"/>
              <a:t>c</a:t>
            </a:r>
            <a:endParaRPr lang="fr-FR" sz="2000" b="0" i="0" dirty="0"/>
          </a:p>
        </p:txBody>
      </p:sp>
      <p:sp>
        <p:nvSpPr>
          <p:cNvPr id="91" name="Oval 90"/>
          <p:cNvSpPr/>
          <p:nvPr/>
        </p:nvSpPr>
        <p:spPr bwMode="auto">
          <a:xfrm>
            <a:off x="5824714" y="3822112"/>
            <a:ext cx="318922" cy="330056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" name="TextBox 66"/>
          <p:cNvSpPr txBox="1">
            <a:spLocks noChangeArrowheads="1"/>
          </p:cNvSpPr>
          <p:nvPr/>
        </p:nvSpPr>
        <p:spPr bwMode="auto">
          <a:xfrm>
            <a:off x="5824714" y="3763036"/>
            <a:ext cx="23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0" dirty="0" smtClean="0"/>
              <a:t>d</a:t>
            </a:r>
            <a:endParaRPr lang="fr-FR" sz="2000" b="0" i="0" dirty="0"/>
          </a:p>
        </p:txBody>
      </p: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5675054" y="6157111"/>
            <a:ext cx="318922" cy="331183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/>
          </a:p>
        </p:txBody>
      </p:sp>
      <p:cxnSp>
        <p:nvCxnSpPr>
          <p:cNvPr id="98" name="Straight Arrow Connector 22"/>
          <p:cNvCxnSpPr>
            <a:cxnSpLocks noChangeShapeType="1"/>
            <a:stCxn id="129" idx="4"/>
            <a:endCxn id="92" idx="0"/>
          </p:cNvCxnSpPr>
          <p:nvPr/>
        </p:nvCxnSpPr>
        <p:spPr bwMode="auto">
          <a:xfrm rot="5400000">
            <a:off x="5632690" y="5954994"/>
            <a:ext cx="403943" cy="29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" name="Straight Arrow Connector 26"/>
          <p:cNvCxnSpPr>
            <a:cxnSpLocks noChangeShapeType="1"/>
            <a:stCxn id="91" idx="4"/>
            <a:endCxn id="94" idx="0"/>
          </p:cNvCxnSpPr>
          <p:nvPr/>
        </p:nvCxnSpPr>
        <p:spPr bwMode="auto">
          <a:xfrm rot="16200000" flipH="1">
            <a:off x="6331815" y="3804528"/>
            <a:ext cx="535494" cy="12307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0" name="Straight Arrow Connector 29"/>
          <p:cNvCxnSpPr>
            <a:cxnSpLocks noChangeShapeType="1"/>
            <a:stCxn id="116" idx="4"/>
            <a:endCxn id="93" idx="0"/>
          </p:cNvCxnSpPr>
          <p:nvPr/>
        </p:nvCxnSpPr>
        <p:spPr bwMode="auto">
          <a:xfrm rot="5400000">
            <a:off x="6681050" y="5946873"/>
            <a:ext cx="429684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5" name="TextBox 66"/>
          <p:cNvSpPr txBox="1">
            <a:spLocks noChangeArrowheads="1"/>
          </p:cNvSpPr>
          <p:nvPr/>
        </p:nvSpPr>
        <p:spPr bwMode="auto">
          <a:xfrm>
            <a:off x="5664861" y="6048349"/>
            <a:ext cx="25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0" dirty="0" smtClean="0"/>
              <a:t>g</a:t>
            </a:r>
            <a:endParaRPr lang="fr-FR" sz="2000" b="0" i="0" dirty="0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749524" y="610072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 dirty="0" smtClean="0"/>
              <a:t>g</a:t>
            </a:r>
            <a:endParaRPr lang="fr-FR" sz="2000" b="0" i="0" dirty="0"/>
          </a:p>
        </p:txBody>
      </p:sp>
      <p:cxnSp>
        <p:nvCxnSpPr>
          <p:cNvPr id="113" name="Straight Arrow Connector 29"/>
          <p:cNvCxnSpPr>
            <a:cxnSpLocks noChangeShapeType="1"/>
            <a:stCxn id="94" idx="4"/>
            <a:endCxn id="116" idx="0"/>
          </p:cNvCxnSpPr>
          <p:nvPr/>
        </p:nvCxnSpPr>
        <p:spPr bwMode="auto">
          <a:xfrm rot="5400000">
            <a:off x="6863856" y="5050882"/>
            <a:ext cx="383130" cy="31905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9" name="Oval 15"/>
          <p:cNvSpPr>
            <a:spLocks noChangeArrowheads="1"/>
          </p:cNvSpPr>
          <p:nvPr/>
        </p:nvSpPr>
        <p:spPr bwMode="auto">
          <a:xfrm>
            <a:off x="5675892" y="5421985"/>
            <a:ext cx="317830" cy="331183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/>
          </a:p>
        </p:txBody>
      </p:sp>
      <p:sp>
        <p:nvSpPr>
          <p:cNvPr id="130" name="TextBox 66"/>
          <p:cNvSpPr txBox="1">
            <a:spLocks noChangeArrowheads="1"/>
          </p:cNvSpPr>
          <p:nvPr/>
        </p:nvSpPr>
        <p:spPr bwMode="auto">
          <a:xfrm>
            <a:off x="5693093" y="5320292"/>
            <a:ext cx="1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0" dirty="0" smtClean="0"/>
              <a:t>c</a:t>
            </a:r>
            <a:endParaRPr lang="fr-FR" sz="2000" b="0" i="0" dirty="0"/>
          </a:p>
        </p:txBody>
      </p:sp>
      <p:sp>
        <p:nvSpPr>
          <p:cNvPr id="133" name="TextBox 66"/>
          <p:cNvSpPr txBox="1">
            <a:spLocks noChangeArrowheads="1"/>
          </p:cNvSpPr>
          <p:nvPr/>
        </p:nvSpPr>
        <p:spPr bwMode="auto">
          <a:xfrm>
            <a:off x="5686973" y="4635261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/>
              <a:t>e</a:t>
            </a:r>
            <a:endParaRPr lang="fr-FR" sz="2000" b="0" dirty="0" smtClean="0"/>
          </a:p>
        </p:txBody>
      </p:sp>
      <p:cxnSp>
        <p:nvCxnSpPr>
          <p:cNvPr id="134" name="Straight Arrow Connector 22"/>
          <p:cNvCxnSpPr>
            <a:cxnSpLocks noChangeShapeType="1"/>
            <a:stCxn id="132" idx="4"/>
            <a:endCxn id="129" idx="0"/>
          </p:cNvCxnSpPr>
          <p:nvPr/>
        </p:nvCxnSpPr>
        <p:spPr bwMode="auto">
          <a:xfrm rot="5400000">
            <a:off x="5658565" y="5226958"/>
            <a:ext cx="371270" cy="1878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7" name="Straight Arrow Connector 22"/>
          <p:cNvCxnSpPr>
            <a:cxnSpLocks noChangeShapeType="1"/>
            <a:stCxn id="91" idx="4"/>
            <a:endCxn id="132" idx="0"/>
          </p:cNvCxnSpPr>
          <p:nvPr/>
        </p:nvCxnSpPr>
        <p:spPr bwMode="auto">
          <a:xfrm rot="5400000">
            <a:off x="5635202" y="4370559"/>
            <a:ext cx="567364" cy="13058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5" name="Straight Arrow Connector 29"/>
          <p:cNvCxnSpPr>
            <a:cxnSpLocks noChangeShapeType="1"/>
            <a:stCxn id="94" idx="4"/>
            <a:endCxn id="206" idx="0"/>
          </p:cNvCxnSpPr>
          <p:nvPr/>
        </p:nvCxnSpPr>
        <p:spPr bwMode="auto">
          <a:xfrm rot="16200000" flipH="1">
            <a:off x="7290244" y="4943550"/>
            <a:ext cx="397510" cy="548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7" name="Oval 14"/>
          <p:cNvSpPr>
            <a:spLocks noChangeArrowheads="1"/>
          </p:cNvSpPr>
          <p:nvPr/>
        </p:nvSpPr>
        <p:spPr bwMode="auto">
          <a:xfrm>
            <a:off x="7603588" y="6176095"/>
            <a:ext cx="318922" cy="331183"/>
          </a:xfrm>
          <a:prstGeom prst="ellipse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400"/>
          </a:p>
        </p:txBody>
      </p:sp>
      <p:cxnSp>
        <p:nvCxnSpPr>
          <p:cNvPr id="208" name="Straight Arrow Connector 29"/>
          <p:cNvCxnSpPr>
            <a:cxnSpLocks noChangeShapeType="1"/>
            <a:stCxn id="206" idx="4"/>
            <a:endCxn id="207" idx="0"/>
          </p:cNvCxnSpPr>
          <p:nvPr/>
        </p:nvCxnSpPr>
        <p:spPr bwMode="auto">
          <a:xfrm rot="5400000">
            <a:off x="7548207" y="5961253"/>
            <a:ext cx="429684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7616680" y="610072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 dirty="0" smtClean="0"/>
              <a:t>g</a:t>
            </a:r>
            <a:endParaRPr lang="fr-FR" sz="2000" b="0" i="0" dirty="0"/>
          </a:p>
        </p:txBody>
      </p:sp>
      <p:sp>
        <p:nvSpPr>
          <p:cNvPr id="216" name="Oval 17"/>
          <p:cNvSpPr>
            <a:spLocks noChangeArrowheads="1"/>
          </p:cNvSpPr>
          <p:nvPr/>
        </p:nvSpPr>
        <p:spPr bwMode="auto">
          <a:xfrm>
            <a:off x="4590126" y="4722727"/>
            <a:ext cx="318922" cy="330056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7" name="Straight Arrow Connector 41"/>
          <p:cNvCxnSpPr>
            <a:cxnSpLocks noChangeShapeType="1"/>
            <a:stCxn id="91" idx="4"/>
            <a:endCxn id="216" idx="0"/>
          </p:cNvCxnSpPr>
          <p:nvPr/>
        </p:nvCxnSpPr>
        <p:spPr bwMode="auto">
          <a:xfrm rot="5400000">
            <a:off x="5081602" y="3820153"/>
            <a:ext cx="570559" cy="1234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" name="TextBox 66"/>
          <p:cNvSpPr txBox="1">
            <a:spLocks noChangeArrowheads="1"/>
          </p:cNvSpPr>
          <p:nvPr/>
        </p:nvSpPr>
        <p:spPr bwMode="auto">
          <a:xfrm>
            <a:off x="4629273" y="4677350"/>
            <a:ext cx="226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dirty="0" smtClean="0"/>
              <a:t>f</a:t>
            </a:r>
            <a:endParaRPr lang="fr-FR" sz="2000" b="0" dirty="0" smtClean="0"/>
          </a:p>
        </p:txBody>
      </p:sp>
      <p:sp>
        <p:nvSpPr>
          <p:cNvPr id="233" name="Rectangle 232"/>
          <p:cNvSpPr/>
          <p:nvPr/>
        </p:nvSpPr>
        <p:spPr>
          <a:xfrm>
            <a:off x="4286248" y="214290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W. Martens, F. </a:t>
            </a:r>
            <a:r>
              <a:rPr lang="en-US" dirty="0" err="1" smtClean="0"/>
              <a:t>Neven</a:t>
            </a:r>
            <a:r>
              <a:rPr lang="en-US" dirty="0" smtClean="0"/>
              <a:t> (PODS04)</a:t>
            </a:r>
            <a:endParaRPr lang="en-US" b="0" dirty="0" smtClean="0"/>
          </a:p>
        </p:txBody>
      </p:sp>
      <p:grpSp>
        <p:nvGrpSpPr>
          <p:cNvPr id="3" name="Group 79"/>
          <p:cNvGrpSpPr/>
          <p:nvPr/>
        </p:nvGrpSpPr>
        <p:grpSpPr>
          <a:xfrm>
            <a:off x="2214547" y="1743006"/>
            <a:ext cx="1143007" cy="973354"/>
            <a:chOff x="2214546" y="1783807"/>
            <a:chExt cx="1154263" cy="1143137"/>
          </a:xfrm>
        </p:grpSpPr>
        <p:sp>
          <p:nvSpPr>
            <p:cNvPr id="95" name="Oval 94"/>
            <p:cNvSpPr/>
            <p:nvPr/>
          </p:nvSpPr>
          <p:spPr bwMode="auto">
            <a:xfrm>
              <a:off x="2214546" y="2500306"/>
              <a:ext cx="439883" cy="426638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560449" y="1834210"/>
              <a:ext cx="439883" cy="426638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2" name="TextBox 66"/>
            <p:cNvSpPr txBox="1">
              <a:spLocks noChangeArrowheads="1"/>
            </p:cNvSpPr>
            <p:nvPr/>
          </p:nvSpPr>
          <p:spPr bwMode="auto">
            <a:xfrm flipH="1">
              <a:off x="2647394" y="1783807"/>
              <a:ext cx="179850" cy="46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d</a:t>
              </a:r>
              <a:endParaRPr lang="fr-FR" sz="2000" b="0" i="0" dirty="0"/>
            </a:p>
          </p:txBody>
        </p:sp>
        <p:cxnSp>
          <p:nvCxnSpPr>
            <p:cNvPr id="83" name="Straight Arrow Connector 29"/>
            <p:cNvCxnSpPr>
              <a:cxnSpLocks noChangeShapeType="1"/>
              <a:stCxn id="81" idx="4"/>
              <a:endCxn id="90" idx="0"/>
            </p:cNvCxnSpPr>
            <p:nvPr/>
          </p:nvCxnSpPr>
          <p:spPr bwMode="auto">
            <a:xfrm rot="16200000" flipH="1">
              <a:off x="2844900" y="2196338"/>
              <a:ext cx="239458" cy="36847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4" name="Straight Arrow Connector 41"/>
            <p:cNvCxnSpPr>
              <a:cxnSpLocks noChangeShapeType="1"/>
              <a:stCxn id="81" idx="4"/>
              <a:endCxn id="95" idx="0"/>
            </p:cNvCxnSpPr>
            <p:nvPr/>
          </p:nvCxnSpPr>
          <p:spPr bwMode="auto">
            <a:xfrm rot="5400000">
              <a:off x="2487711" y="2207626"/>
              <a:ext cx="239458" cy="34590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89" name="Object 7"/>
            <p:cNvGraphicFramePr>
              <a:graphicFrameLocks noChangeAspect="1"/>
            </p:cNvGraphicFramePr>
            <p:nvPr/>
          </p:nvGraphicFramePr>
          <p:xfrm>
            <a:off x="3000364" y="2500306"/>
            <a:ext cx="298450" cy="385762"/>
          </p:xfrm>
          <a:graphic>
            <a:graphicData uri="http://schemas.openxmlformats.org/presentationml/2006/ole">
              <p:oleObj spid="_x0000_s394247" name="Equation" r:id="rId9" imgW="177480" imgH="228600" progId="Equation.3">
                <p:embed/>
              </p:oleObj>
            </a:graphicData>
          </a:graphic>
        </p:graphicFrame>
        <p:sp>
          <p:nvSpPr>
            <p:cNvPr id="90" name="Oval 89"/>
            <p:cNvSpPr/>
            <p:nvPr/>
          </p:nvSpPr>
          <p:spPr bwMode="auto">
            <a:xfrm>
              <a:off x="2928926" y="2500306"/>
              <a:ext cx="439883" cy="42663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96" name="TextBox 66"/>
            <p:cNvSpPr txBox="1">
              <a:spLocks noChangeArrowheads="1"/>
            </p:cNvSpPr>
            <p:nvPr/>
          </p:nvSpPr>
          <p:spPr bwMode="auto">
            <a:xfrm>
              <a:off x="2285984" y="2454999"/>
              <a:ext cx="204268" cy="469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0" dirty="0" smtClean="0"/>
                <a:t>f</a:t>
              </a:r>
              <a:endParaRPr lang="fr-FR" sz="2000" b="0" dirty="0" smtClean="0"/>
            </a:p>
          </p:txBody>
        </p:sp>
      </p:grpSp>
      <p:graphicFrame>
        <p:nvGraphicFramePr>
          <p:cNvPr id="111" name="Object 7"/>
          <p:cNvGraphicFramePr>
            <a:graphicFrameLocks noChangeAspect="1"/>
          </p:cNvGraphicFramePr>
          <p:nvPr/>
        </p:nvGraphicFramePr>
        <p:xfrm>
          <a:off x="2643174" y="3716742"/>
          <a:ext cx="298450" cy="385762"/>
        </p:xfrm>
        <a:graphic>
          <a:graphicData uri="http://schemas.openxmlformats.org/presentationml/2006/ole">
            <p:oleObj spid="_x0000_s394248" name="Equation" r:id="rId10" imgW="177480" imgH="228600" progId="Equation.3">
              <p:embed/>
            </p:oleObj>
          </a:graphicData>
        </a:graphic>
      </p:graphicFrame>
      <p:sp>
        <p:nvSpPr>
          <p:cNvPr id="112" name="Oval 111"/>
          <p:cNvSpPr/>
          <p:nvPr/>
        </p:nvSpPr>
        <p:spPr bwMode="auto">
          <a:xfrm>
            <a:off x="2571736" y="3716742"/>
            <a:ext cx="439883" cy="4266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7" name="TextBox 66"/>
          <p:cNvSpPr txBox="1">
            <a:spLocks noChangeArrowheads="1"/>
          </p:cNvSpPr>
          <p:nvPr/>
        </p:nvSpPr>
        <p:spPr bwMode="auto">
          <a:xfrm>
            <a:off x="2631919" y="2957452"/>
            <a:ext cx="204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dirty="0" smtClean="0"/>
              <a:t>e</a:t>
            </a:r>
            <a:endParaRPr lang="fr-FR" sz="2000" b="0" dirty="0" smtClean="0"/>
          </a:p>
        </p:txBody>
      </p:sp>
      <p:sp>
        <p:nvSpPr>
          <p:cNvPr id="128" name="Down Arrow 127"/>
          <p:cNvSpPr/>
          <p:nvPr/>
        </p:nvSpPr>
        <p:spPr>
          <a:xfrm flipH="1">
            <a:off x="6000760" y="3214686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117"/>
          <p:cNvGrpSpPr/>
          <p:nvPr/>
        </p:nvGrpSpPr>
        <p:grpSpPr>
          <a:xfrm>
            <a:off x="2571736" y="4500570"/>
            <a:ext cx="428628" cy="2000264"/>
            <a:chOff x="2477756" y="4286256"/>
            <a:chExt cx="451138" cy="2214578"/>
          </a:xfrm>
        </p:grpSpPr>
        <p:sp>
          <p:nvSpPr>
            <p:cNvPr id="121" name="Oval 120"/>
            <p:cNvSpPr/>
            <p:nvPr/>
          </p:nvSpPr>
          <p:spPr bwMode="auto">
            <a:xfrm>
              <a:off x="2489011" y="4329122"/>
              <a:ext cx="439883" cy="426638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122" name="TextBox 66"/>
            <p:cNvSpPr txBox="1">
              <a:spLocks noChangeArrowheads="1"/>
            </p:cNvSpPr>
            <p:nvPr/>
          </p:nvSpPr>
          <p:spPr bwMode="auto">
            <a:xfrm flipH="1">
              <a:off x="2534730" y="4286256"/>
              <a:ext cx="179850" cy="44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c</a:t>
              </a:r>
              <a:endParaRPr lang="fr-FR" sz="2000" b="0" i="0" dirty="0"/>
            </a:p>
          </p:txBody>
        </p:sp>
        <p:cxnSp>
          <p:nvCxnSpPr>
            <p:cNvPr id="123" name="Straight Arrow Connector 29"/>
            <p:cNvCxnSpPr>
              <a:cxnSpLocks noChangeShapeType="1"/>
              <a:stCxn id="121" idx="4"/>
              <a:endCxn id="126" idx="0"/>
            </p:cNvCxnSpPr>
            <p:nvPr/>
          </p:nvCxnSpPr>
          <p:spPr bwMode="auto">
            <a:xfrm rot="5400000">
              <a:off x="2472736" y="4980723"/>
              <a:ext cx="461180" cy="1125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6" name="Oval 125"/>
            <p:cNvSpPr/>
            <p:nvPr/>
          </p:nvSpPr>
          <p:spPr bwMode="auto">
            <a:xfrm>
              <a:off x="2477756" y="5216940"/>
              <a:ext cx="439883" cy="426638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cxnSp>
          <p:nvCxnSpPr>
            <p:cNvPr id="135" name="Straight Arrow Connector 29"/>
            <p:cNvCxnSpPr>
              <a:cxnSpLocks noChangeShapeType="1"/>
              <a:stCxn id="126" idx="4"/>
              <a:endCxn id="138" idx="0"/>
            </p:cNvCxnSpPr>
            <p:nvPr/>
          </p:nvCxnSpPr>
          <p:spPr bwMode="auto">
            <a:xfrm rot="16200000" flipH="1">
              <a:off x="2488016" y="5853259"/>
              <a:ext cx="430618" cy="1125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36" name="Object 7"/>
            <p:cNvGraphicFramePr>
              <a:graphicFrameLocks noChangeAspect="1"/>
            </p:cNvGraphicFramePr>
            <p:nvPr/>
          </p:nvGraphicFramePr>
          <p:xfrm>
            <a:off x="2560449" y="6074196"/>
            <a:ext cx="298450" cy="385762"/>
          </p:xfrm>
          <a:graphic>
            <a:graphicData uri="http://schemas.openxmlformats.org/presentationml/2006/ole">
              <p:oleObj spid="_x0000_s394249" name="Equation" r:id="rId11" imgW="177480" imgH="228600" progId="Equation.3">
                <p:embed/>
              </p:oleObj>
            </a:graphicData>
          </a:graphic>
        </p:graphicFrame>
        <p:sp>
          <p:nvSpPr>
            <p:cNvPr id="138" name="Oval 137"/>
            <p:cNvSpPr/>
            <p:nvPr/>
          </p:nvSpPr>
          <p:spPr bwMode="auto">
            <a:xfrm>
              <a:off x="2489011" y="6074196"/>
              <a:ext cx="439883" cy="42663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140" name="TextBox 66"/>
            <p:cNvSpPr txBox="1">
              <a:spLocks noChangeArrowheads="1"/>
            </p:cNvSpPr>
            <p:nvPr/>
          </p:nvSpPr>
          <p:spPr bwMode="auto">
            <a:xfrm flipH="1">
              <a:off x="2534730" y="5156269"/>
              <a:ext cx="179850" cy="44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0" dirty="0" smtClean="0"/>
                <a:t>g</a:t>
              </a:r>
              <a:endParaRPr lang="fr-FR" sz="2000" b="0" i="0" dirty="0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214282" y="1357298"/>
            <a:ext cx="3500430" cy="528638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Straight Arrow Connector 29"/>
          <p:cNvCxnSpPr>
            <a:cxnSpLocks noChangeShapeType="1"/>
            <a:stCxn id="115" idx="4"/>
            <a:endCxn id="112" idx="0"/>
          </p:cNvCxnSpPr>
          <p:nvPr/>
        </p:nvCxnSpPr>
        <p:spPr bwMode="auto">
          <a:xfrm rot="16200000" flipH="1">
            <a:off x="2629607" y="3554671"/>
            <a:ext cx="312886" cy="1125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1462"/>
            <a:ext cx="81439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Key points for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transducers</a:t>
            </a:r>
            <a:endParaRPr lang="fr-FR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000108"/>
            <a:ext cx="7358114" cy="54292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Extend the key notions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Loops : hedges</a:t>
            </a:r>
          </a:p>
          <a:p>
            <a:pPr lvl="1"/>
            <a:endParaRPr lang="en-US" dirty="0" smtClean="0">
              <a:latin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latin typeface="Times New Roman" pitchFamily="18" charset="0"/>
              </a:rPr>
              <a:t>Add types 	         Powering  		Derived loops </a:t>
            </a:r>
            <a:r>
              <a:rPr lang="en-US" dirty="0" smtClean="0">
                <a:latin typeface="Times New Roman" pitchFamily="18" charset="0"/>
              </a:rPr>
              <a:t>		</a:t>
            </a:r>
          </a:p>
          <a:p>
            <a:pPr lvl="3"/>
            <a:endParaRPr lang="en-US" dirty="0" smtClean="0">
              <a:latin typeface="Times New Roman" pitchFamily="18" charset="0"/>
            </a:endParaRPr>
          </a:p>
          <a:p>
            <a:pPr lvl="3">
              <a:buNone/>
            </a:pPr>
            <a:endParaRPr lang="en-US" dirty="0" smtClean="0">
              <a:latin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</a:rPr>
              <a:t>Compatibility : connected by an hedge</a:t>
            </a:r>
          </a:p>
          <a:p>
            <a:r>
              <a:rPr lang="en-US" dirty="0" smtClean="0">
                <a:latin typeface="Times New Roman" pitchFamily="18" charset="0"/>
              </a:rPr>
              <a:t>Adapt soundness and robustness in the proofs for FSM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Decomposition over loops, derived loops : inequalities.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Regroup loops : linearity (+moves)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Grid exponentially small in </a:t>
            </a:r>
            <a:r>
              <a:rPr lang="en-US" dirty="0" smtClean="0">
                <a:latin typeface="Garamond"/>
              </a:rPr>
              <a:t>ε </a:t>
            </a:r>
            <a:r>
              <a:rPr lang="en-US" dirty="0" smtClean="0">
                <a:latin typeface="Times New Roman" pitchFamily="18" charset="0"/>
              </a:rPr>
              <a:t>(weaker robustness)</a:t>
            </a:r>
          </a:p>
          <a:p>
            <a:pPr lvl="1"/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</a:endParaRPr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2222410" y="1929825"/>
            <a:ext cx="420764" cy="1284861"/>
            <a:chOff x="7008756" y="571480"/>
            <a:chExt cx="420764" cy="1284861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7020175" y="975325"/>
              <a:ext cx="151427" cy="139134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7257920" y="1343114"/>
              <a:ext cx="150908" cy="139134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278093" y="571480"/>
              <a:ext cx="151427" cy="138661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7008756" y="1717680"/>
              <a:ext cx="151427" cy="138661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3" name="Straight Arrow Connector 22"/>
            <p:cNvCxnSpPr>
              <a:cxnSpLocks noChangeShapeType="1"/>
              <a:stCxn id="10" idx="4"/>
              <a:endCxn id="6" idx="0"/>
            </p:cNvCxnSpPr>
            <p:nvPr/>
          </p:nvCxnSpPr>
          <p:spPr bwMode="auto">
            <a:xfrm rot="5400000">
              <a:off x="7092255" y="713774"/>
              <a:ext cx="265184" cy="25791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26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 rot="16200000" flipH="1">
              <a:off x="7100304" y="1110044"/>
              <a:ext cx="228655" cy="23748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15" name="Straight Arrow Connector 44"/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7091206" y="1475512"/>
              <a:ext cx="235432" cy="24890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/>
          <p:nvPr/>
        </p:nvGrpSpPr>
        <p:grpSpPr>
          <a:xfrm>
            <a:off x="6858016" y="1500174"/>
            <a:ext cx="642942" cy="1599573"/>
            <a:chOff x="5214942" y="1972303"/>
            <a:chExt cx="642942" cy="1599573"/>
          </a:xfrm>
        </p:grpSpPr>
        <p:grpSp>
          <p:nvGrpSpPr>
            <p:cNvPr id="40" name="Group 39"/>
            <p:cNvGrpSpPr/>
            <p:nvPr/>
          </p:nvGrpSpPr>
          <p:grpSpPr>
            <a:xfrm>
              <a:off x="5214942" y="1972303"/>
              <a:ext cx="626527" cy="1284861"/>
              <a:chOff x="5786446" y="1056430"/>
              <a:chExt cx="1521882" cy="3208226"/>
            </a:xfrm>
          </p:grpSpPr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6313998" y="2064808"/>
                <a:ext cx="367828" cy="347410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6891498" y="2983158"/>
                <a:ext cx="366568" cy="347410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940500" y="1056430"/>
                <a:ext cx="367828" cy="346228"/>
              </a:xfrm>
              <a:prstGeom prst="ellipse">
                <a:avLst/>
              </a:prstGeom>
              <a:solidFill>
                <a:srgbClr val="C0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6286260" y="3918427"/>
                <a:ext cx="367828" cy="346229"/>
              </a:xfrm>
              <a:prstGeom prst="ellipse">
                <a:avLst/>
              </a:prstGeom>
              <a:solidFill>
                <a:srgbClr val="C0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45" name="Straight Arrow Connector 22"/>
              <p:cNvCxnSpPr>
                <a:cxnSpLocks noChangeShapeType="1"/>
                <a:stCxn id="43" idx="4"/>
                <a:endCxn id="41" idx="0"/>
              </p:cNvCxnSpPr>
              <p:nvPr/>
            </p:nvCxnSpPr>
            <p:spPr bwMode="auto">
              <a:xfrm rot="5400000">
                <a:off x="6480088" y="1420482"/>
                <a:ext cx="662150" cy="62650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6" name="Straight Arrow Connector 26"/>
              <p:cNvCxnSpPr>
                <a:cxnSpLocks noChangeShapeType="1"/>
                <a:stCxn id="41" idx="4"/>
                <a:endCxn id="42" idx="0"/>
              </p:cNvCxnSpPr>
              <p:nvPr/>
            </p:nvCxnSpPr>
            <p:spPr bwMode="auto">
              <a:xfrm rot="16200000" flipH="1">
                <a:off x="6500877" y="2409253"/>
                <a:ext cx="570939" cy="57687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/>
                <a:tailEnd type="arrow" w="med" len="med"/>
              </a:ln>
            </p:spPr>
          </p:cxnSp>
          <p:cxnSp>
            <p:nvCxnSpPr>
              <p:cNvPr id="47" name="Straight Arrow Connector 44"/>
              <p:cNvCxnSpPr>
                <a:cxnSpLocks noChangeShapeType="1"/>
                <a:stCxn id="42" idx="4"/>
                <a:endCxn id="44" idx="0"/>
              </p:cNvCxnSpPr>
              <p:nvPr/>
            </p:nvCxnSpPr>
            <p:spPr bwMode="auto">
              <a:xfrm rot="5400000">
                <a:off x="6478548" y="3322194"/>
                <a:ext cx="587861" cy="60460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5786446" y="2987266"/>
                <a:ext cx="367828" cy="346228"/>
              </a:xfrm>
              <a:prstGeom prst="ellipse">
                <a:avLst/>
              </a:prstGeom>
              <a:solidFill>
                <a:srgbClr val="00B05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49" name="Straight Arrow Connector 44"/>
              <p:cNvCxnSpPr>
                <a:cxnSpLocks noChangeShapeType="1"/>
                <a:stCxn id="41" idx="4"/>
                <a:endCxn id="48" idx="0"/>
              </p:cNvCxnSpPr>
              <p:nvPr/>
            </p:nvCxnSpPr>
            <p:spPr bwMode="auto">
              <a:xfrm rot="5400000">
                <a:off x="5946612" y="2435967"/>
                <a:ext cx="575048" cy="52755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5706457" y="3433215"/>
              <a:ext cx="151427" cy="138661"/>
            </a:xfrm>
            <a:prstGeom prst="ellipse">
              <a:avLst/>
            </a:prstGeom>
            <a:solidFill>
              <a:srgbClr val="7030A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1" name="Straight Arrow Connector 26"/>
            <p:cNvCxnSpPr>
              <a:cxnSpLocks noChangeShapeType="1"/>
              <a:endCxn id="50" idx="0"/>
            </p:cNvCxnSpPr>
            <p:nvPr/>
          </p:nvCxnSpPr>
          <p:spPr bwMode="auto">
            <a:xfrm>
              <a:off x="5530000" y="3257164"/>
              <a:ext cx="252171" cy="17605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</p:grpSp>
      <p:grpSp>
        <p:nvGrpSpPr>
          <p:cNvPr id="86" name="Group 85"/>
          <p:cNvGrpSpPr/>
          <p:nvPr/>
        </p:nvGrpSpPr>
        <p:grpSpPr>
          <a:xfrm>
            <a:off x="4357686" y="1142984"/>
            <a:ext cx="571504" cy="2286016"/>
            <a:chOff x="6643702" y="928670"/>
            <a:chExt cx="992268" cy="3571900"/>
          </a:xfrm>
        </p:grpSpPr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7226625" y="1332515"/>
              <a:ext cx="151427" cy="139134"/>
            </a:xfrm>
            <a:prstGeom prst="ellipse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7464370" y="1700304"/>
              <a:ext cx="150908" cy="139134"/>
            </a:xfrm>
            <a:prstGeom prst="ellipse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484543" y="928670"/>
              <a:ext cx="151427" cy="13866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9" name="Straight Arrow Connector 22"/>
            <p:cNvCxnSpPr>
              <a:cxnSpLocks noChangeShapeType="1"/>
              <a:stCxn id="57" idx="4"/>
              <a:endCxn id="55" idx="0"/>
            </p:cNvCxnSpPr>
            <p:nvPr/>
          </p:nvCxnSpPr>
          <p:spPr bwMode="auto">
            <a:xfrm rot="5400000">
              <a:off x="7298705" y="1070964"/>
              <a:ext cx="265184" cy="25791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0" name="Straight Arrow Connector 26"/>
            <p:cNvCxnSpPr>
              <a:cxnSpLocks noChangeShapeType="1"/>
              <a:stCxn id="55" idx="4"/>
              <a:endCxn id="56" idx="0"/>
            </p:cNvCxnSpPr>
            <p:nvPr/>
          </p:nvCxnSpPr>
          <p:spPr bwMode="auto">
            <a:xfrm rot="16200000" flipH="1">
              <a:off x="7306754" y="1467234"/>
              <a:ext cx="228655" cy="23748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61" name="Straight Arrow Connector 44"/>
            <p:cNvCxnSpPr>
              <a:cxnSpLocks noChangeShapeType="1"/>
              <a:stCxn id="56" idx="4"/>
            </p:cNvCxnSpPr>
            <p:nvPr/>
          </p:nvCxnSpPr>
          <p:spPr bwMode="auto">
            <a:xfrm rot="5400000">
              <a:off x="7297656" y="1832702"/>
              <a:ext cx="235432" cy="24890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62" name="Group 61"/>
            <p:cNvGrpSpPr/>
            <p:nvPr/>
          </p:nvGrpSpPr>
          <p:grpSpPr>
            <a:xfrm>
              <a:off x="6948737" y="2068486"/>
              <a:ext cx="409345" cy="1146200"/>
              <a:chOff x="7020175" y="571480"/>
              <a:chExt cx="409345" cy="1146200"/>
            </a:xfrm>
          </p:grpSpPr>
          <p:sp>
            <p:nvSpPr>
              <p:cNvPr id="63" name="Oval 11"/>
              <p:cNvSpPr>
                <a:spLocks noChangeArrowheads="1"/>
              </p:cNvSpPr>
              <p:nvPr/>
            </p:nvSpPr>
            <p:spPr bwMode="auto">
              <a:xfrm>
                <a:off x="7020175" y="975325"/>
                <a:ext cx="151427" cy="139134"/>
              </a:xfrm>
              <a:prstGeom prst="ellipse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auto">
              <a:xfrm>
                <a:off x="7257920" y="1343114"/>
                <a:ext cx="150908" cy="139134"/>
              </a:xfrm>
              <a:prstGeom prst="ellipse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7278093" y="571480"/>
                <a:ext cx="151427" cy="138661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67" name="Straight Arrow Connector 22"/>
              <p:cNvCxnSpPr>
                <a:cxnSpLocks noChangeShapeType="1"/>
                <a:stCxn id="65" idx="4"/>
                <a:endCxn id="63" idx="0"/>
              </p:cNvCxnSpPr>
              <p:nvPr/>
            </p:nvCxnSpPr>
            <p:spPr bwMode="auto">
              <a:xfrm rot="5400000">
                <a:off x="7092255" y="713774"/>
                <a:ext cx="265184" cy="25791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8" name="Straight Arrow Connector 26"/>
              <p:cNvCxnSpPr>
                <a:cxnSpLocks noChangeShapeType="1"/>
                <a:stCxn id="63" idx="4"/>
                <a:endCxn id="64" idx="0"/>
              </p:cNvCxnSpPr>
              <p:nvPr/>
            </p:nvCxnSpPr>
            <p:spPr bwMode="auto">
              <a:xfrm rot="16200000" flipH="1">
                <a:off x="7100304" y="1110044"/>
                <a:ext cx="228655" cy="23748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/>
                <a:tailEnd type="arrow" w="med" len="med"/>
              </a:ln>
            </p:spPr>
          </p:cxnSp>
          <p:cxnSp>
            <p:nvCxnSpPr>
              <p:cNvPr id="69" name="Straight Arrow Connector 44"/>
              <p:cNvCxnSpPr>
                <a:cxnSpLocks noChangeShapeType="1"/>
                <a:stCxn id="64" idx="4"/>
              </p:cNvCxnSpPr>
              <p:nvPr/>
            </p:nvCxnSpPr>
            <p:spPr bwMode="auto">
              <a:xfrm rot="5400000">
                <a:off x="7091206" y="1475512"/>
                <a:ext cx="235432" cy="248904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6643702" y="3215709"/>
              <a:ext cx="420764" cy="1284861"/>
              <a:chOff x="7008756" y="571480"/>
              <a:chExt cx="420764" cy="1284861"/>
            </a:xfrm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7020175" y="975325"/>
                <a:ext cx="151427" cy="139134"/>
              </a:xfrm>
              <a:prstGeom prst="ellipse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5"/>
              <p:cNvSpPr>
                <a:spLocks noChangeArrowheads="1"/>
              </p:cNvSpPr>
              <p:nvPr/>
            </p:nvSpPr>
            <p:spPr bwMode="auto">
              <a:xfrm>
                <a:off x="7257920" y="1343114"/>
                <a:ext cx="150908" cy="139134"/>
              </a:xfrm>
              <a:prstGeom prst="ellipse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278093" y="571480"/>
                <a:ext cx="151427" cy="138661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2" name="Oval 18"/>
              <p:cNvSpPr>
                <a:spLocks noChangeArrowheads="1"/>
              </p:cNvSpPr>
              <p:nvPr/>
            </p:nvSpPr>
            <p:spPr bwMode="auto">
              <a:xfrm>
                <a:off x="7008756" y="1717680"/>
                <a:ext cx="151427" cy="138661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83" name="Straight Arrow Connector 22"/>
              <p:cNvCxnSpPr>
                <a:cxnSpLocks noChangeShapeType="1"/>
                <a:stCxn id="81" idx="4"/>
                <a:endCxn id="79" idx="0"/>
              </p:cNvCxnSpPr>
              <p:nvPr/>
            </p:nvCxnSpPr>
            <p:spPr bwMode="auto">
              <a:xfrm rot="5400000">
                <a:off x="7092255" y="713774"/>
                <a:ext cx="265184" cy="25791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4" name="Straight Arrow Connector 26"/>
              <p:cNvCxnSpPr>
                <a:cxnSpLocks noChangeShapeType="1"/>
                <a:stCxn id="79" idx="4"/>
                <a:endCxn id="80" idx="0"/>
              </p:cNvCxnSpPr>
              <p:nvPr/>
            </p:nvCxnSpPr>
            <p:spPr bwMode="auto">
              <a:xfrm rot="16200000" flipH="1">
                <a:off x="7100304" y="1110044"/>
                <a:ext cx="228655" cy="23748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/>
                <a:tailEnd type="arrow" w="med" len="med"/>
              </a:ln>
            </p:spPr>
          </p:cxnSp>
          <p:cxnSp>
            <p:nvCxnSpPr>
              <p:cNvPr id="85" name="Straight Arrow Connector 44"/>
              <p:cNvCxnSpPr>
                <a:cxnSpLocks noChangeShapeType="1"/>
                <a:stCxn id="80" idx="4"/>
                <a:endCxn id="82" idx="0"/>
              </p:cNvCxnSpPr>
              <p:nvPr/>
            </p:nvCxnSpPr>
            <p:spPr bwMode="auto">
              <a:xfrm rot="5400000">
                <a:off x="7091206" y="1475512"/>
                <a:ext cx="235432" cy="248904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cxnSp>
        <p:nvCxnSpPr>
          <p:cNvPr id="87" name="Straight Arrow Connector 44"/>
          <p:cNvCxnSpPr>
            <a:cxnSpLocks noChangeShapeType="1"/>
          </p:cNvCxnSpPr>
          <p:nvPr/>
        </p:nvCxnSpPr>
        <p:spPr bwMode="auto">
          <a:xfrm rot="5400000">
            <a:off x="4257171" y="3424859"/>
            <a:ext cx="150676" cy="143358"/>
          </a:xfrm>
          <a:prstGeom prst="straightConnector1">
            <a:avLst/>
          </a:prstGeom>
          <a:noFill/>
          <a:ln w="28575" cap="rnd" algn="ctr">
            <a:solidFill>
              <a:schemeClr val="tx1"/>
            </a:solidFill>
            <a:prstDash val="sysDot"/>
            <a:round/>
            <a:headEnd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66" y="71414"/>
            <a:ext cx="500066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>
                <a:latin typeface="Algerian" pitchFamily="82" charset="0"/>
              </a:rPr>
              <a:t>IV	</a:t>
            </a:r>
            <a:r>
              <a:rPr lang="en-US" dirty="0" smtClean="0"/>
              <a:t>Data Exchange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49140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855115" y="1076210"/>
            <a:ext cx="2321725" cy="737441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1406" y="1940738"/>
            <a:ext cx="4572032" cy="1202510"/>
          </a:xfrm>
          <a:prstGeom prst="roundRect">
            <a:avLst>
              <a:gd name="adj" fmla="val 15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db (work*)&gt;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work (author*)&gt;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 &lt;!ATTLIST work  title </a:t>
            </a:r>
            <a:r>
              <a:rPr lang="en-GB" sz="1200" b="1" dirty="0" smtClean="0">
                <a:solidFill>
                  <a:schemeClr val="tx1"/>
                </a:solidFill>
              </a:rPr>
              <a:t>CDATA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/>
              <a:t>	</a:t>
            </a:r>
            <a:r>
              <a:rPr lang="en-GB" sz="1200" b="1" dirty="0" smtClean="0">
                <a:solidFill>
                  <a:schemeClr val="tx1"/>
                </a:solidFill>
              </a:rPr>
              <a:t>       #</a:t>
            </a:r>
            <a:r>
              <a:rPr lang="en-GB" sz="1200" b="1" dirty="0">
                <a:solidFill>
                  <a:schemeClr val="tx1"/>
                </a:solidFill>
              </a:rPr>
              <a:t>REQUIRED  year CDATA&gt;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author (EMPTY)&gt;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 &lt;!ATTLIST author name  </a:t>
            </a:r>
            <a:r>
              <a:rPr lang="en-GB" sz="1200" b="1" dirty="0" smtClean="0">
                <a:solidFill>
                  <a:schemeClr val="tx1"/>
                </a:solidFill>
              </a:rPr>
              <a:t>CDATA </a:t>
            </a:r>
            <a:r>
              <a:rPr lang="en-GB" sz="1200" b="1" dirty="0">
                <a:solidFill>
                  <a:schemeClr val="tx1"/>
                </a:solidFill>
              </a:rPr>
              <a:t>#REQUIRED&gt;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925883" y="1940738"/>
            <a:ext cx="3218017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bib (</a:t>
            </a:r>
            <a:r>
              <a:rPr lang="en-GB" sz="1200" b="1" dirty="0" err="1">
                <a:solidFill>
                  <a:schemeClr val="tx1"/>
                </a:solidFill>
              </a:rPr>
              <a:t>livre</a:t>
            </a:r>
            <a:r>
              <a:rPr lang="en-GB" sz="1200" b="1" dirty="0">
                <a:solidFill>
                  <a:schemeClr val="tx1"/>
                </a:solidFill>
              </a:rPr>
              <a:t>*)&gt;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</a:t>
            </a:r>
            <a:r>
              <a:rPr lang="en-GB" sz="1200" b="1" dirty="0" err="1">
                <a:solidFill>
                  <a:schemeClr val="tx1"/>
                </a:solidFill>
              </a:rPr>
              <a:t>livre</a:t>
            </a:r>
            <a:r>
              <a:rPr lang="en-GB" sz="1200" b="1" dirty="0">
                <a:solidFill>
                  <a:schemeClr val="tx1"/>
                </a:solidFill>
              </a:rPr>
              <a:t> (auteur+, titre , </a:t>
            </a:r>
            <a:r>
              <a:rPr lang="en-GB" sz="1200" b="1" dirty="0" err="1">
                <a:solidFill>
                  <a:schemeClr val="tx1"/>
                </a:solidFill>
              </a:rPr>
              <a:t>annee</a:t>
            </a:r>
            <a:r>
              <a:rPr lang="en-GB" sz="1200" b="1" dirty="0">
                <a:solidFill>
                  <a:schemeClr val="tx1"/>
                </a:solidFill>
              </a:rPr>
              <a:t>)&gt;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auteur #PCDATA&gt;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titre #PCDATA&gt;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&lt;!ELEMENT </a:t>
            </a:r>
            <a:r>
              <a:rPr lang="en-GB" sz="1200" b="1" dirty="0" err="1">
                <a:solidFill>
                  <a:schemeClr val="tx1"/>
                </a:solidFill>
              </a:rPr>
              <a:t>annee</a:t>
            </a:r>
            <a:r>
              <a:rPr lang="en-GB" sz="1200" b="1" dirty="0">
                <a:solidFill>
                  <a:schemeClr val="tx1"/>
                </a:solidFill>
              </a:rPr>
              <a:t> #PCDATA&gt;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695173" y="716686"/>
            <a:ext cx="571176" cy="193140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672743" y="736752"/>
            <a:ext cx="621947" cy="193140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chemeClr val="tx1"/>
                </a:solidFill>
              </a:rPr>
              <a:t>Targets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5857885" y="1083207"/>
            <a:ext cx="642941" cy="847925"/>
          </a:xfrm>
          <a:prstGeom prst="roundRect">
            <a:avLst>
              <a:gd name="adj" fmla="val 250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2000"/>
              </a:lnSpc>
              <a:buClr>
                <a:srgbClr val="808080"/>
              </a:buClr>
              <a:buSzPct val="100000"/>
              <a:buFont typeface="Batang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>
                <a:solidFill>
                  <a:srgbClr val="808080"/>
                </a:solidFill>
                <a:latin typeface="Batang" pitchFamily="16" charset="0"/>
              </a:rPr>
              <a:t>?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4936" y="1076210"/>
            <a:ext cx="2771263" cy="744131"/>
            <a:chOff x="124" y="1494"/>
            <a:chExt cx="2620" cy="890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" y="1494"/>
              <a:ext cx="2620" cy="890"/>
            </a:xfrm>
            <a:prstGeom prst="rect">
              <a:avLst/>
            </a:prstGeom>
            <a:noFill/>
          </p:spPr>
        </p:pic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124" y="1494"/>
              <a:ext cx="2620" cy="890"/>
            </a:xfrm>
            <a:prstGeom prst="roundRect">
              <a:avLst>
                <a:gd name="adj" fmla="val 111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326199" y="1444931"/>
            <a:ext cx="1528916" cy="33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86182" y="1141925"/>
            <a:ext cx="603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/>
                </a:solidFill>
                <a:latin typeface="Vivaldi"/>
              </a:rPr>
              <a:t>T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3357562"/>
            <a:ext cx="7572428" cy="2643206"/>
          </a:xfrm>
        </p:spPr>
        <p:txBody>
          <a:bodyPr>
            <a:normAutofit fontScale="77500" lnSpcReduction="20000"/>
          </a:bodyPr>
          <a:lstStyle/>
          <a:p>
            <a:r>
              <a:rPr lang="en-GB" kern="0" dirty="0" smtClean="0">
                <a:solidFill>
                  <a:srgbClr val="000000"/>
                </a:solidFill>
                <a:latin typeface="Times New Roman"/>
              </a:rPr>
              <a:t>Data Exchange setting: (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GB" kern="0" baseline="-25000" dirty="0" err="1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τ,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GB" kern="0" baseline="-25000" dirty="0" err="1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GB" kern="0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3"/>
            <a:r>
              <a:rPr lang="en-US" dirty="0" smtClean="0">
                <a:latin typeface="Times New Roman" pitchFamily="18" charset="0"/>
              </a:rPr>
              <a:t>[Fagin et al. 2002,  Arenas, </a:t>
            </a:r>
            <a:r>
              <a:rPr lang="en-US" dirty="0" err="1" smtClean="0">
                <a:latin typeface="Times New Roman" pitchFamily="18" charset="0"/>
              </a:rPr>
              <a:t>Libkin</a:t>
            </a:r>
            <a:r>
              <a:rPr lang="en-US" dirty="0" smtClean="0">
                <a:latin typeface="Times New Roman" pitchFamily="18" charset="0"/>
              </a:rPr>
              <a:t> 2005]</a:t>
            </a:r>
            <a:endParaRPr lang="en-GB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en-GB" sz="2800" b="1" kern="0" dirty="0" smtClean="0">
                <a:solidFill>
                  <a:srgbClr val="000000"/>
                </a:solidFill>
                <a:latin typeface="Times New Roman"/>
              </a:rPr>
              <a:t>Source-Consistency: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Given a source structure 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in K</a:t>
            </a:r>
            <a:r>
              <a:rPr lang="en-GB" sz="2800" kern="0" baseline="-25000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, is there a target 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in K</a:t>
            </a:r>
            <a:r>
              <a:rPr lang="en-GB" sz="2800" kern="0" baseline="-25000" dirty="0" smtClean="0">
                <a:solidFill>
                  <a:srgbClr val="000000"/>
                </a:solidFill>
                <a:latin typeface="Times New Roman"/>
              </a:rPr>
              <a:t>T  </a:t>
            </a:r>
            <a:r>
              <a:rPr lang="en-GB" sz="2800" kern="0" dirty="0" err="1" smtClean="0">
                <a:solidFill>
                  <a:srgbClr val="000000"/>
                </a:solidFill>
                <a:latin typeface="Times New Roman"/>
              </a:rPr>
              <a:t>s.t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. (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I,J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) in 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τ ?</a:t>
            </a:r>
          </a:p>
          <a:p>
            <a:pPr lvl="0"/>
            <a:endParaRPr lang="en-GB" sz="2800" b="1" kern="0" dirty="0" smtClean="0">
              <a:solidFill>
                <a:srgbClr val="000000"/>
              </a:solidFill>
              <a:latin typeface="Times New Roman"/>
              <a:cs typeface="Times New Roman" pitchFamily="16" charset="0"/>
            </a:endParaRPr>
          </a:p>
          <a:p>
            <a:pPr lvl="0"/>
            <a:endParaRPr lang="en-GB" sz="2800" b="1" kern="0" dirty="0" smtClean="0">
              <a:solidFill>
                <a:srgbClr val="000000"/>
              </a:solidFill>
              <a:latin typeface="Times New Roman"/>
              <a:cs typeface="Times New Roman" pitchFamily="16" charset="0"/>
            </a:endParaRPr>
          </a:p>
          <a:p>
            <a:pPr lvl="0"/>
            <a:r>
              <a:rPr lang="en-GB" sz="2800" b="1" kern="0" dirty="0" err="1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Typechecking</a:t>
            </a:r>
            <a:r>
              <a:rPr lang="en-GB" sz="2800" b="1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: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 Decide if for all 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in K</a:t>
            </a:r>
            <a:r>
              <a:rPr lang="en-GB" sz="2800" kern="0" baseline="-25000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and all 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  <a:latin typeface="Times New Roman"/>
              </a:rPr>
              <a:t>s.t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. (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I,J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) in 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τ,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800" i="1" kern="0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 is in K</a:t>
            </a:r>
            <a:r>
              <a:rPr lang="en-GB" sz="2800" kern="0" baseline="-25000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GB" sz="28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143372" y="4214818"/>
            <a:ext cx="2857520" cy="785819"/>
            <a:chOff x="1857356" y="2571745"/>
            <a:chExt cx="2714644" cy="1214445"/>
          </a:xfrm>
        </p:grpSpPr>
        <p:sp>
          <p:nvSpPr>
            <p:cNvPr id="35" name="TextBox 34"/>
            <p:cNvSpPr txBox="1"/>
            <p:nvPr/>
          </p:nvSpPr>
          <p:spPr>
            <a:xfrm>
              <a:off x="2336612" y="2682150"/>
              <a:ext cx="335137" cy="330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chemeClr val="tx1"/>
                  </a:solidFill>
                  <a:latin typeface="Vivaldi"/>
                </a:rPr>
                <a:t>T</a:t>
              </a:r>
              <a:endParaRPr lang="fr-FR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57356" y="3074894"/>
              <a:ext cx="189038" cy="298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i="1" dirty="0" smtClean="0">
                  <a:solidFill>
                    <a:schemeClr val="tx1"/>
                  </a:solidFill>
                  <a:latin typeface="Plantagenet Cherokee"/>
                </a:rPr>
                <a:t>I</a:t>
              </a:r>
              <a:endParaRPr lang="fr-FR" sz="3200" i="1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 rot="20131162">
              <a:off x="3196732" y="2571745"/>
              <a:ext cx="1375268" cy="1214445"/>
            </a:xfrm>
            <a:custGeom>
              <a:avLst/>
              <a:gdLst/>
              <a:ahLst/>
              <a:cxnLst>
                <a:cxn ang="0">
                  <a:pos x="0" y="3387"/>
                </a:cxn>
                <a:cxn ang="0">
                  <a:pos x="2963" y="0"/>
                </a:cxn>
                <a:cxn ang="0">
                  <a:pos x="5504" y="3387"/>
                </a:cxn>
                <a:cxn ang="0">
                  <a:pos x="0" y="3387"/>
                </a:cxn>
                <a:cxn ang="0">
                  <a:pos x="0" y="3387"/>
                </a:cxn>
              </a:cxnLst>
              <a:rect l="0" t="0" r="r" b="b"/>
              <a:pathLst>
                <a:path w="5505" h="3388">
                  <a:moveTo>
                    <a:pt x="0" y="3387"/>
                  </a:moveTo>
                  <a:lnTo>
                    <a:pt x="2963" y="0"/>
                  </a:lnTo>
                  <a:lnTo>
                    <a:pt x="5504" y="3387"/>
                  </a:lnTo>
                  <a:lnTo>
                    <a:pt x="0" y="3387"/>
                  </a:lnTo>
                  <a:lnTo>
                    <a:pt x="0" y="338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gular Pentagon 38"/>
            <p:cNvSpPr/>
            <p:nvPr/>
          </p:nvSpPr>
          <p:spPr bwMode="auto">
            <a:xfrm>
              <a:off x="3064187" y="2792553"/>
              <a:ext cx="829152" cy="883232"/>
            </a:xfrm>
            <a:prstGeom prst="pentagon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270173" y="3423573"/>
              <a:ext cx="1071919" cy="811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  <p:grpSp>
        <p:nvGrpSpPr>
          <p:cNvPr id="41" name="Group 14"/>
          <p:cNvGrpSpPr/>
          <p:nvPr/>
        </p:nvGrpSpPr>
        <p:grpSpPr>
          <a:xfrm>
            <a:off x="4495614" y="5643578"/>
            <a:ext cx="2372075" cy="903948"/>
            <a:chOff x="2270173" y="2568771"/>
            <a:chExt cx="2311253" cy="1280590"/>
          </a:xfrm>
        </p:grpSpPr>
        <p:sp>
          <p:nvSpPr>
            <p:cNvPr id="42" name="TextBox 41"/>
            <p:cNvSpPr txBox="1"/>
            <p:nvPr/>
          </p:nvSpPr>
          <p:spPr>
            <a:xfrm>
              <a:off x="2571736" y="2669975"/>
              <a:ext cx="335137" cy="330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chemeClr val="tx1"/>
                  </a:solidFill>
                  <a:latin typeface="Vivaldi"/>
                </a:rPr>
                <a:t>T</a:t>
              </a:r>
              <a:endParaRPr lang="fr-FR" sz="3600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 rot="20131162">
              <a:off x="3206158" y="2568771"/>
              <a:ext cx="1375268" cy="1280590"/>
            </a:xfrm>
            <a:custGeom>
              <a:avLst/>
              <a:gdLst/>
              <a:ahLst/>
              <a:cxnLst>
                <a:cxn ang="0">
                  <a:pos x="0" y="3387"/>
                </a:cxn>
                <a:cxn ang="0">
                  <a:pos x="2963" y="0"/>
                </a:cxn>
                <a:cxn ang="0">
                  <a:pos x="5504" y="3387"/>
                </a:cxn>
                <a:cxn ang="0">
                  <a:pos x="0" y="3387"/>
                </a:cxn>
                <a:cxn ang="0">
                  <a:pos x="0" y="3387"/>
                </a:cxn>
              </a:cxnLst>
              <a:rect l="0" t="0" r="r" b="b"/>
              <a:pathLst>
                <a:path w="5505" h="3388">
                  <a:moveTo>
                    <a:pt x="0" y="3387"/>
                  </a:moveTo>
                  <a:lnTo>
                    <a:pt x="2963" y="0"/>
                  </a:lnTo>
                  <a:lnTo>
                    <a:pt x="5504" y="3387"/>
                  </a:lnTo>
                  <a:lnTo>
                    <a:pt x="0" y="3387"/>
                  </a:lnTo>
                  <a:lnTo>
                    <a:pt x="0" y="338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gular Pentagon 44"/>
            <p:cNvSpPr/>
            <p:nvPr/>
          </p:nvSpPr>
          <p:spPr bwMode="auto">
            <a:xfrm>
              <a:off x="3643307" y="3095962"/>
              <a:ext cx="580663" cy="547352"/>
            </a:xfrm>
            <a:prstGeom prst="pentagon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2270173" y="3423573"/>
              <a:ext cx="1587447" cy="5427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643306" y="5857892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Script MT Bold"/>
              </a:rPr>
              <a:t>K </a:t>
            </a:r>
            <a:r>
              <a:rPr lang="fr-FR" sz="3600" baseline="-30000" dirty="0" smtClean="0">
                <a:solidFill>
                  <a:schemeClr val="tx1"/>
                </a:solidFill>
                <a:latin typeface="Iskoola Pota"/>
                <a:cs typeface="Iskoola Pota"/>
              </a:rPr>
              <a:t>S</a:t>
            </a:r>
            <a:endParaRPr lang="fr-FR" sz="3600" baseline="-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Grp="1" noChangeArrowheads="1"/>
          </p:cNvSpPr>
          <p:nvPr>
            <p:ph type="title"/>
          </p:nvPr>
        </p:nvSpPr>
        <p:spPr>
          <a:xfrm>
            <a:off x="214282" y="37110"/>
            <a:ext cx="7239000" cy="748684"/>
          </a:xfrm>
        </p:spPr>
        <p:txBody>
          <a:bodyPr>
            <a:normAutofit/>
          </a:bodyPr>
          <a:lstStyle/>
          <a:p>
            <a:r>
              <a:rPr lang="en-US" dirty="0" smtClean="0"/>
              <a:t>size </a:t>
            </a:r>
            <a:r>
              <a:rPr lang="en-US" dirty="0" smtClean="0"/>
              <a:t>Independence</a:t>
            </a:r>
            <a:endParaRPr lang="en-US" dirty="0" smtClean="0"/>
          </a:p>
        </p:txBody>
      </p:sp>
      <p:sp>
        <p:nvSpPr>
          <p:cNvPr id="23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2714620"/>
            <a:ext cx="8072462" cy="27860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Consequences : </a:t>
            </a:r>
          </a:p>
          <a:p>
            <a:r>
              <a:rPr lang="en-US" sz="2400" dirty="0" smtClean="0"/>
              <a:t>Membership Testers for regular languages can be used to decide </a:t>
            </a:r>
          </a:p>
          <a:p>
            <a:pPr>
              <a:buNone/>
            </a:pPr>
            <a:r>
              <a:rPr lang="en-US" sz="2400" dirty="0" smtClean="0"/>
              <a:t>	if </a:t>
            </a:r>
            <a:r>
              <a:rPr lang="fr-FR" sz="2400" dirty="0" smtClean="0"/>
              <a:t>w </a:t>
            </a:r>
            <a:r>
              <a:rPr lang="fr-FR" sz="2400" dirty="0" err="1" smtClean="0"/>
              <a:t>is</a:t>
            </a:r>
            <a:r>
              <a:rPr lang="en-GB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500" dirty="0" smtClean="0"/>
              <a:t>ε-close to a consistent (or </a:t>
            </a:r>
            <a:r>
              <a:rPr lang="en-GB" sz="2400" dirty="0" smtClean="0"/>
              <a:t>safe) input </a:t>
            </a:r>
            <a:endParaRPr lang="en-GB" sz="2500" dirty="0" smtClean="0"/>
          </a:p>
          <a:p>
            <a:pPr lvl="1"/>
            <a:r>
              <a:rPr lang="en-US" dirty="0" smtClean="0"/>
              <a:t>For any FSM (or XSL-transducer),the inverse image of a regular language is regular.</a:t>
            </a:r>
          </a:p>
          <a:p>
            <a:pPr lvl="1"/>
            <a:r>
              <a:rPr lang="en-US" dirty="0" smtClean="0"/>
              <a:t>Regular languages are closed by intersection and complementation.</a:t>
            </a:r>
          </a:p>
          <a:p>
            <a:r>
              <a:rPr lang="en-US" sz="2500" dirty="0" smtClean="0"/>
              <a:t>Constant time decision</a:t>
            </a:r>
          </a:p>
          <a:p>
            <a:r>
              <a:rPr lang="en-US" sz="2500" dirty="0" smtClean="0"/>
              <a:t>Independence to noise</a:t>
            </a:r>
          </a:p>
          <a:p>
            <a:pPr>
              <a:buNone/>
            </a:pPr>
            <a:endParaRPr lang="en-US" sz="2500" dirty="0" smtClean="0"/>
          </a:p>
          <a:p>
            <a:pPr lvl="2"/>
            <a:endParaRPr lang="en-US" sz="17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57224" y="1185713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8728" y="1114275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00298" y="1114275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43372" y="1114275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72132" y="1114275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72330" y="1114275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15943" y="1393825"/>
          <a:ext cx="6656387" cy="785813"/>
        </p:xfrm>
        <a:graphic>
          <a:graphicData uri="http://schemas.openxmlformats.org/presentationml/2006/ole">
            <p:oleObj spid="_x0000_s392194" name="Equation" r:id="rId4" imgW="3466800" imgH="419040" progId="Equation.3">
              <p:embed/>
            </p:oleObj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285720" y="1000108"/>
          <a:ext cx="500062" cy="252413"/>
        </p:xfrm>
        <a:graphic>
          <a:graphicData uri="http://schemas.openxmlformats.org/presentationml/2006/ole">
            <p:oleObj spid="_x0000_s392195" name="Equation" r:id="rId5" imgW="152280" imgH="139680" progId="Equation.3">
              <p:embed/>
            </p:oleObj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439740" y="2071688"/>
          <a:ext cx="4418012" cy="571500"/>
        </p:xfrm>
        <a:graphic>
          <a:graphicData uri="http://schemas.openxmlformats.org/presentationml/2006/ole">
            <p:oleObj spid="_x0000_s392196" name="Equation" r:id="rId6" imgW="2006280" imgH="304560" progId="Equation.3">
              <p:embed/>
            </p:oleObj>
          </a:graphicData>
        </a:graphic>
      </p:graphicFrame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102935" y="4857760"/>
            <a:ext cx="3755213" cy="1702280"/>
          </a:xfrm>
          <a:custGeom>
            <a:avLst/>
            <a:gdLst/>
            <a:ahLst/>
            <a:cxnLst>
              <a:cxn ang="0">
                <a:pos x="0" y="3387"/>
              </a:cxn>
              <a:cxn ang="0">
                <a:pos x="2963" y="0"/>
              </a:cxn>
              <a:cxn ang="0">
                <a:pos x="5504" y="3387"/>
              </a:cxn>
              <a:cxn ang="0">
                <a:pos x="0" y="3387"/>
              </a:cxn>
              <a:cxn ang="0">
                <a:pos x="0" y="3387"/>
              </a:cxn>
            </a:cxnLst>
            <a:rect l="0" t="0" r="r" b="b"/>
            <a:pathLst>
              <a:path w="5505" h="3388">
                <a:moveTo>
                  <a:pt x="0" y="3387"/>
                </a:moveTo>
                <a:lnTo>
                  <a:pt x="2963" y="0"/>
                </a:lnTo>
                <a:lnTo>
                  <a:pt x="5504" y="3387"/>
                </a:lnTo>
                <a:lnTo>
                  <a:pt x="0" y="3387"/>
                </a:lnTo>
                <a:lnTo>
                  <a:pt x="0" y="3387"/>
                </a:lnTo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gular Pentagon 16"/>
          <p:cNvSpPr/>
          <p:nvPr/>
        </p:nvSpPr>
        <p:spPr bwMode="auto">
          <a:xfrm>
            <a:off x="6031762" y="5488470"/>
            <a:ext cx="928693" cy="841212"/>
          </a:xfrm>
          <a:prstGeom prst="pentagon">
            <a:avLst/>
          </a:prstGeom>
          <a:solidFill>
            <a:schemeClr val="bg1">
              <a:alpha val="4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60192" y="5345594"/>
            <a:ext cx="95065" cy="85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4674440" y="598853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tx1"/>
                </a:solidFill>
                <a:latin typeface="Script MT Bold"/>
              </a:rPr>
              <a:t>H</a:t>
            </a:r>
            <a:r>
              <a:rPr lang="fr-FR" sz="2000" baseline="-30000" dirty="0" err="1" smtClean="0">
                <a:solidFill>
                  <a:schemeClr val="tx1"/>
                </a:solidFill>
                <a:latin typeface="Iskoola Pota"/>
                <a:cs typeface="Iskoola Pota"/>
              </a:rPr>
              <a:t>consist</a:t>
            </a:r>
            <a:endParaRPr lang="fr-FR" sz="2000" baseline="-30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3200" y="570278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tx1"/>
                </a:solidFill>
                <a:latin typeface="Script MT Bold"/>
              </a:rPr>
              <a:t>H</a:t>
            </a:r>
            <a:r>
              <a:rPr lang="fr-FR" sz="2000" baseline="-30000" dirty="0" err="1" smtClean="0">
                <a:solidFill>
                  <a:schemeClr val="tx1"/>
                </a:solidFill>
                <a:latin typeface="Iskoola Pota"/>
                <a:cs typeface="Iskoola Pota"/>
              </a:rPr>
              <a:t>safe</a:t>
            </a:r>
            <a:endParaRPr lang="fr-FR" sz="2000" baseline="-300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8" idx="5"/>
          </p:cNvCxnSpPr>
          <p:nvPr/>
        </p:nvCxnSpPr>
        <p:spPr>
          <a:xfrm rot="16200000" flipH="1">
            <a:off x="5037338" y="5422740"/>
            <a:ext cx="212602" cy="2046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5"/>
            <a:endCxn id="17" idx="1"/>
          </p:cNvCxnSpPr>
          <p:nvPr/>
        </p:nvCxnSpPr>
        <p:spPr>
          <a:xfrm rot="16200000" flipH="1">
            <a:off x="5341029" y="5119050"/>
            <a:ext cx="391040" cy="9904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5030" name="Object 6"/>
          <p:cNvGraphicFramePr>
            <a:graphicFrameLocks noChangeAspect="1"/>
          </p:cNvGraphicFramePr>
          <p:nvPr/>
        </p:nvGraphicFramePr>
        <p:xfrm>
          <a:off x="4456958" y="4857764"/>
          <a:ext cx="1146175" cy="571500"/>
        </p:xfrm>
        <a:graphic>
          <a:graphicData uri="http://schemas.openxmlformats.org/presentationml/2006/ole">
            <p:oleObj spid="_x0000_s392197" name="Equation" r:id="rId7" imgW="5968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642918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Approximate Source Consistency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92249" y="2758882"/>
            <a:ext cx="184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GB" sz="2400" b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57224" y="207167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4786" name="Object 5"/>
          <p:cNvGraphicFramePr>
            <a:graphicFrameLocks noChangeAspect="1"/>
          </p:cNvGraphicFramePr>
          <p:nvPr/>
        </p:nvGraphicFramePr>
        <p:xfrm>
          <a:off x="214282" y="2033174"/>
          <a:ext cx="500066" cy="252818"/>
        </p:xfrm>
        <a:graphic>
          <a:graphicData uri="http://schemas.openxmlformats.org/presentationml/2006/ole">
            <p:oleObj spid="_x0000_s374786" name="Equation" r:id="rId3" imgW="152280" imgH="13968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428728" y="2052794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00298" y="2052794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143372" y="2052794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572132" y="2052794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072330" y="2052794"/>
            <a:ext cx="428628" cy="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74787" name="Object 5"/>
          <p:cNvGraphicFramePr>
            <a:graphicFrameLocks noChangeAspect="1"/>
          </p:cNvGraphicFramePr>
          <p:nvPr/>
        </p:nvGraphicFramePr>
        <p:xfrm>
          <a:off x="996933" y="3156489"/>
          <a:ext cx="1146175" cy="581025"/>
        </p:xfrm>
        <a:graphic>
          <a:graphicData uri="http://schemas.openxmlformats.org/presentationml/2006/ole">
            <p:oleObj spid="_x0000_s374787" name="Equation" r:id="rId4" imgW="596880" imgH="304560" progId="Equation.3">
              <p:embed/>
            </p:oleObj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428860" y="2857496"/>
            <a:ext cx="3929090" cy="1426103"/>
            <a:chOff x="1571604" y="3906304"/>
            <a:chExt cx="5905165" cy="2377559"/>
          </a:xfrm>
        </p:grpSpPr>
        <p:sp>
          <p:nvSpPr>
            <p:cNvPr id="24" name="Oval 23"/>
            <p:cNvSpPr/>
            <p:nvPr/>
          </p:nvSpPr>
          <p:spPr>
            <a:xfrm>
              <a:off x="1571604" y="5026055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Straight Arrow Connector 25"/>
            <p:cNvCxnSpPr>
              <a:stCxn id="24" idx="6"/>
              <a:endCxn id="27" idx="2"/>
            </p:cNvCxnSpPr>
            <p:nvPr/>
          </p:nvCxnSpPr>
          <p:spPr>
            <a:xfrm flipV="1">
              <a:off x="1714480" y="4240237"/>
              <a:ext cx="3143272" cy="857256"/>
            </a:xfrm>
            <a:prstGeom prst="straightConnector1">
              <a:avLst/>
            </a:prstGeom>
            <a:ln cap="flat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857752" y="4168799"/>
              <a:ext cx="142876" cy="142876"/>
            </a:xfrm>
            <a:prstGeom prst="ellipse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400" b="0" smtClean="0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 rot="20131162">
              <a:off x="5002092" y="3906304"/>
              <a:ext cx="2474677" cy="2377559"/>
            </a:xfrm>
            <a:custGeom>
              <a:avLst/>
              <a:gdLst/>
              <a:ahLst/>
              <a:cxnLst>
                <a:cxn ang="0">
                  <a:pos x="0" y="3387"/>
                </a:cxn>
                <a:cxn ang="0">
                  <a:pos x="2963" y="0"/>
                </a:cxn>
                <a:cxn ang="0">
                  <a:pos x="5504" y="3387"/>
                </a:cxn>
                <a:cxn ang="0">
                  <a:pos x="0" y="3387"/>
                </a:cxn>
                <a:cxn ang="0">
                  <a:pos x="0" y="3387"/>
                </a:cxn>
              </a:cxnLst>
              <a:rect l="0" t="0" r="r" b="b"/>
              <a:pathLst>
                <a:path w="5505" h="3388">
                  <a:moveTo>
                    <a:pt x="0" y="3387"/>
                  </a:moveTo>
                  <a:lnTo>
                    <a:pt x="2963" y="0"/>
                  </a:lnTo>
                  <a:lnTo>
                    <a:pt x="5504" y="3387"/>
                  </a:lnTo>
                  <a:lnTo>
                    <a:pt x="0" y="3387"/>
                  </a:lnTo>
                  <a:lnTo>
                    <a:pt x="0" y="338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73394" y="4973769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chemeClr val="tx1"/>
                  </a:solidFill>
                  <a:latin typeface="Script MT Bold"/>
                </a:rPr>
                <a:t>H</a:t>
              </a:r>
              <a:r>
                <a:rPr lang="fr-FR" sz="3600" baseline="-30000" dirty="0" smtClean="0">
                  <a:solidFill>
                    <a:schemeClr val="tx1"/>
                  </a:solidFill>
                  <a:latin typeface="Iskoola Pota"/>
                  <a:cs typeface="Iskoola Pota"/>
                </a:rPr>
                <a:t>T</a:t>
              </a:r>
              <a:endParaRPr lang="fr-FR" sz="3600" baseline="-30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gular Pentagon 36"/>
            <p:cNvSpPr/>
            <p:nvPr/>
          </p:nvSpPr>
          <p:spPr bwMode="auto">
            <a:xfrm>
              <a:off x="4258882" y="4813557"/>
              <a:ext cx="1214446" cy="1071570"/>
            </a:xfrm>
            <a:prstGeom prst="pentagon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5270" y="4577869"/>
              <a:ext cx="1214446" cy="8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tx1"/>
                  </a:solidFill>
                  <a:latin typeface="Vivaldi"/>
                </a:rPr>
                <a:t>T</a:t>
              </a:r>
              <a:endParaRPr lang="fr-FR" sz="2800" i="1" dirty="0" smtClean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9" name="Straight Arrow Connector 38"/>
            <p:cNvCxnSpPr>
              <a:stCxn id="37" idx="5"/>
            </p:cNvCxnSpPr>
            <p:nvPr/>
          </p:nvCxnSpPr>
          <p:spPr bwMode="auto">
            <a:xfrm>
              <a:off x="5473327" y="5222859"/>
              <a:ext cx="250483" cy="6871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6"/>
            </p:cNvCxnSpPr>
            <p:nvPr/>
          </p:nvCxnSpPr>
          <p:spPr>
            <a:xfrm>
              <a:off x="1714480" y="5097493"/>
              <a:ext cx="3214710" cy="285752"/>
            </a:xfrm>
            <a:prstGeom prst="straightConnector1">
              <a:avLst/>
            </a:prstGeom>
            <a:ln cap="flat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71406" y="85723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ε</a:t>
            </a:r>
            <a:r>
              <a:rPr lang="en-GB" sz="2400" kern="0" dirty="0" smtClean="0">
                <a:solidFill>
                  <a:srgbClr val="000000"/>
                </a:solidFill>
                <a:latin typeface="Times New Roman"/>
              </a:rPr>
              <a:t>-Source-Consistency: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 Given a source structure 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, is there a source 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</a:rPr>
              <a:t>I’</a:t>
            </a:r>
            <a:r>
              <a:rPr lang="en-GB" sz="2400" b="0" kern="0" dirty="0" smtClean="0">
                <a:solidFill>
                  <a:srgbClr val="000000"/>
                </a:solidFill>
                <a:latin typeface="Symbol" pitchFamily="16" charset="2"/>
              </a:rPr>
              <a:t>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GB" sz="2400" b="0" kern="0" baseline="-25000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ε</a:t>
            </a:r>
            <a:r>
              <a:rPr lang="en-GB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close to 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400" b="0" kern="0" dirty="0" err="1" smtClean="0">
                <a:solidFill>
                  <a:srgbClr val="000000"/>
                </a:solidFill>
                <a:latin typeface="Times New Roman"/>
              </a:rPr>
              <a:t>s.t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τ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(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I’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)</a:t>
            </a:r>
            <a:r>
              <a:rPr lang="en-GB" sz="2400" b="0" i="1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 is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ε</a:t>
            </a:r>
            <a:r>
              <a:rPr lang="en-GB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</a:rPr>
              <a:t>close to K</a:t>
            </a:r>
            <a:r>
              <a:rPr lang="en-GB" sz="2400" b="0" kern="0" baseline="-25000" dirty="0" smtClean="0">
                <a:solidFill>
                  <a:srgbClr val="000000"/>
                </a:solidFill>
                <a:latin typeface="Times New Roman"/>
              </a:rPr>
              <a:t>T </a:t>
            </a:r>
            <a:r>
              <a:rPr lang="en-GB" sz="2400" b="0" kern="0" dirty="0" smtClean="0">
                <a:solidFill>
                  <a:srgbClr val="000000"/>
                </a:solidFill>
                <a:latin typeface="Times New Roman"/>
                <a:cs typeface="Times New Roman" pitchFamily="16" charset="0"/>
              </a:rPr>
              <a:t>?</a:t>
            </a:r>
            <a:endParaRPr lang="fr-FR" sz="16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785918" y="6182045"/>
            <a:ext cx="785818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714612" y="5896293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 smtClean="0">
                <a:solidFill>
                  <a:srgbClr val="000000"/>
                </a:solidFill>
                <a:latin typeface="Times New Roman"/>
              </a:rPr>
              <a:t>Constant time decision</a:t>
            </a:r>
            <a:endParaRPr lang="fr-FR" sz="1600" dirty="0"/>
          </a:p>
        </p:txBody>
      </p:sp>
      <p:graphicFrame>
        <p:nvGraphicFramePr>
          <p:cNvPr id="374790" name="Object 5"/>
          <p:cNvGraphicFramePr>
            <a:graphicFrameLocks noChangeAspect="1"/>
          </p:cNvGraphicFramePr>
          <p:nvPr/>
        </p:nvGraphicFramePr>
        <p:xfrm>
          <a:off x="2128844" y="2928934"/>
          <a:ext cx="800082" cy="500066"/>
        </p:xfrm>
        <a:graphic>
          <a:graphicData uri="http://schemas.openxmlformats.org/presentationml/2006/ole">
            <p:oleObj spid="_x0000_s374790" name="Equation" r:id="rId5" imgW="723600" imgH="431640" progId="Equation.3">
              <p:embed/>
            </p:oleObj>
          </a:graphicData>
        </a:graphic>
      </p:graphicFrame>
      <p:graphicFrame>
        <p:nvGraphicFramePr>
          <p:cNvPr id="374791" name="Object 5"/>
          <p:cNvGraphicFramePr>
            <a:graphicFrameLocks noChangeAspect="1"/>
          </p:cNvGraphicFramePr>
          <p:nvPr/>
        </p:nvGraphicFramePr>
        <p:xfrm>
          <a:off x="2900372" y="4714884"/>
          <a:ext cx="2028818" cy="831780"/>
        </p:xfrm>
        <a:graphic>
          <a:graphicData uri="http://schemas.openxmlformats.org/presentationml/2006/ole">
            <p:oleObj spid="_x0000_s374791" name="Equation" r:id="rId6" imgW="1117440" imgH="482400" progId="Equation.3">
              <p:embed/>
            </p:oleObj>
          </a:graphicData>
        </a:graphic>
      </p:graphicFrame>
      <p:graphicFrame>
        <p:nvGraphicFramePr>
          <p:cNvPr id="374792" name="Object 8"/>
          <p:cNvGraphicFramePr>
            <a:graphicFrameLocks noChangeAspect="1"/>
          </p:cNvGraphicFramePr>
          <p:nvPr/>
        </p:nvGraphicFramePr>
        <p:xfrm>
          <a:off x="5143504" y="4733941"/>
          <a:ext cx="1803997" cy="766761"/>
        </p:xfrm>
        <a:graphic>
          <a:graphicData uri="http://schemas.openxmlformats.org/presentationml/2006/ole">
            <p:oleObj spid="_x0000_s374792" name="Equation" r:id="rId7" imgW="965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3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748684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APPROXIMATION : intuition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7239000" cy="1643074"/>
          </a:xfrm>
        </p:spPr>
        <p:txBody>
          <a:bodyPr/>
          <a:lstStyle/>
          <a:p>
            <a:r>
              <a:rPr lang="en-US" dirty="0" err="1" smtClean="0"/>
              <a:t>Satisfiability</a:t>
            </a:r>
            <a:r>
              <a:rPr lang="en-US" dirty="0" smtClean="0"/>
              <a:t> :    T |=  F</a:t>
            </a:r>
            <a:r>
              <a:rPr lang="en-US" baseline="-25000" dirty="0" smtClean="0"/>
              <a:t>DTD</a:t>
            </a:r>
          </a:p>
          <a:p>
            <a:r>
              <a:rPr lang="en-US" dirty="0" smtClean="0"/>
              <a:t>Approximate </a:t>
            </a:r>
            <a:r>
              <a:rPr lang="en-US" dirty="0" err="1" smtClean="0"/>
              <a:t>Satisfiability</a:t>
            </a:r>
            <a:r>
              <a:rPr lang="en-US" dirty="0" smtClean="0"/>
              <a:t> :    T   |=     F</a:t>
            </a:r>
            <a:r>
              <a:rPr lang="en-US" baseline="-25000" dirty="0" smtClean="0"/>
              <a:t>DTD</a:t>
            </a:r>
            <a:endParaRPr lang="en-US" dirty="0" smtClean="0"/>
          </a:p>
          <a:p>
            <a:r>
              <a:rPr lang="en-US" dirty="0" smtClean="0"/>
              <a:t>Approximate Equivalence</a:t>
            </a:r>
          </a:p>
          <a:p>
            <a:endParaRPr lang="en-US" dirty="0" smtClean="0"/>
          </a:p>
        </p:txBody>
      </p:sp>
      <p:sp>
        <p:nvSpPr>
          <p:cNvPr id="1032" name="Oval 3"/>
          <p:cNvSpPr>
            <a:spLocks noChangeArrowheads="1"/>
          </p:cNvSpPr>
          <p:nvPr/>
        </p:nvSpPr>
        <p:spPr bwMode="auto">
          <a:xfrm>
            <a:off x="1357290" y="4071942"/>
            <a:ext cx="2133600" cy="1371600"/>
          </a:xfrm>
          <a:prstGeom prst="ellipse">
            <a:avLst/>
          </a:prstGeom>
          <a:solidFill>
            <a:srgbClr val="FFFF99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Line 4"/>
          <p:cNvSpPr>
            <a:spLocks noChangeShapeType="1"/>
          </p:cNvSpPr>
          <p:nvPr/>
        </p:nvSpPr>
        <p:spPr bwMode="auto">
          <a:xfrm flipH="1">
            <a:off x="2068490" y="3729042"/>
            <a:ext cx="914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60490" y="4433892"/>
          <a:ext cx="458788" cy="284163"/>
        </p:xfrm>
        <a:graphic>
          <a:graphicData uri="http://schemas.openxmlformats.org/presentationml/2006/ole">
            <p:oleObj spid="_x0000_s191490" name="Equation" r:id="rId4" imgW="266400" imgH="164880" progId="Equation.3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2855890" y="4586292"/>
          <a:ext cx="219075" cy="285750"/>
        </p:xfrm>
        <a:graphic>
          <a:graphicData uri="http://schemas.openxmlformats.org/presentationml/2006/ole">
            <p:oleObj spid="_x0000_s191491" name="Equation" r:id="rId5" imgW="126720" imgH="164880" progId="Equation.3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6062602" y="2000240"/>
          <a:ext cx="366786" cy="311151"/>
        </p:xfrm>
        <a:graphic>
          <a:graphicData uri="http://schemas.openxmlformats.org/presentationml/2006/ole">
            <p:oleObj spid="_x0000_s191492" name="Equation" r:id="rId6" imgW="164880" imgH="139680" progId="Equation.3">
              <p:embed/>
            </p:oleObj>
          </a:graphicData>
        </a:graphic>
      </p:graphicFrame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4857752" y="2214554"/>
          <a:ext cx="2159017" cy="642942"/>
        </p:xfrm>
        <a:graphic>
          <a:graphicData uri="http://schemas.openxmlformats.org/presentationml/2006/ole">
            <p:oleObj spid="_x0000_s191493" name="Equation" r:id="rId7" imgW="838080" imgH="241200" progId="Equation.3">
              <p:embed/>
            </p:oleObj>
          </a:graphicData>
        </a:graphic>
      </p:graphicFrame>
      <p:pic>
        <p:nvPicPr>
          <p:cNvPr id="1035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071810"/>
            <a:ext cx="2638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642918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Approximate Source Consistency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92315" y="4500570"/>
            <a:ext cx="184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GB" sz="2400" b="0"/>
          </a:p>
        </p:txBody>
      </p:sp>
      <p:graphicFrame>
        <p:nvGraphicFramePr>
          <p:cNvPr id="374786" name="Object 5"/>
          <p:cNvGraphicFramePr>
            <a:graphicFrameLocks noChangeAspect="1"/>
          </p:cNvGraphicFramePr>
          <p:nvPr/>
        </p:nvGraphicFramePr>
        <p:xfrm>
          <a:off x="542394" y="1643050"/>
          <a:ext cx="468286" cy="442836"/>
        </p:xfrm>
        <a:graphic>
          <a:graphicData uri="http://schemas.openxmlformats.org/presentationml/2006/ole">
            <p:oleObj spid="_x0000_s398338" name="Equation" r:id="rId3" imgW="88560" imgH="152280" progId="Equation.3">
              <p:embed/>
            </p:oleObj>
          </a:graphicData>
        </a:graphic>
      </p:graphicFrame>
      <p:graphicFrame>
        <p:nvGraphicFramePr>
          <p:cNvPr id="374787" name="Object 5"/>
          <p:cNvGraphicFramePr>
            <a:graphicFrameLocks noChangeAspect="1"/>
          </p:cNvGraphicFramePr>
          <p:nvPr/>
        </p:nvGraphicFramePr>
        <p:xfrm>
          <a:off x="1785918" y="4898140"/>
          <a:ext cx="1047750" cy="581025"/>
        </p:xfrm>
        <a:graphic>
          <a:graphicData uri="http://schemas.openxmlformats.org/presentationml/2006/ole">
            <p:oleObj spid="_x0000_s398339" name="Equation" r:id="rId4" imgW="545760" imgH="304560" progId="Equation.3">
              <p:embed/>
            </p:oleObj>
          </a:graphicData>
        </a:graphic>
      </p:graphicFrame>
      <p:grpSp>
        <p:nvGrpSpPr>
          <p:cNvPr id="2" name="Group 46"/>
          <p:cNvGrpSpPr/>
          <p:nvPr/>
        </p:nvGrpSpPr>
        <p:grpSpPr>
          <a:xfrm>
            <a:off x="2928926" y="4599184"/>
            <a:ext cx="3929090" cy="1426103"/>
            <a:chOff x="1571604" y="3906304"/>
            <a:chExt cx="5905165" cy="2377559"/>
          </a:xfrm>
        </p:grpSpPr>
        <p:sp>
          <p:nvSpPr>
            <p:cNvPr id="24" name="Oval 23"/>
            <p:cNvSpPr/>
            <p:nvPr/>
          </p:nvSpPr>
          <p:spPr>
            <a:xfrm>
              <a:off x="1571604" y="5026055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Straight Arrow Connector 25"/>
            <p:cNvCxnSpPr>
              <a:stCxn id="24" idx="6"/>
              <a:endCxn id="27" idx="2"/>
            </p:cNvCxnSpPr>
            <p:nvPr/>
          </p:nvCxnSpPr>
          <p:spPr>
            <a:xfrm flipV="1">
              <a:off x="1714480" y="4240237"/>
              <a:ext cx="3143272" cy="857256"/>
            </a:xfrm>
            <a:prstGeom prst="straightConnector1">
              <a:avLst/>
            </a:prstGeom>
            <a:ln cap="flat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857752" y="4168799"/>
              <a:ext cx="142876" cy="142876"/>
            </a:xfrm>
            <a:prstGeom prst="ellipse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400" b="0" smtClean="0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 rot="20131162">
              <a:off x="5002092" y="3906304"/>
              <a:ext cx="2474677" cy="2377559"/>
            </a:xfrm>
            <a:custGeom>
              <a:avLst/>
              <a:gdLst/>
              <a:ahLst/>
              <a:cxnLst>
                <a:cxn ang="0">
                  <a:pos x="0" y="3387"/>
                </a:cxn>
                <a:cxn ang="0">
                  <a:pos x="2963" y="0"/>
                </a:cxn>
                <a:cxn ang="0">
                  <a:pos x="5504" y="3387"/>
                </a:cxn>
                <a:cxn ang="0">
                  <a:pos x="0" y="3387"/>
                </a:cxn>
                <a:cxn ang="0">
                  <a:pos x="0" y="3387"/>
                </a:cxn>
              </a:cxnLst>
              <a:rect l="0" t="0" r="r" b="b"/>
              <a:pathLst>
                <a:path w="5505" h="3388">
                  <a:moveTo>
                    <a:pt x="0" y="3387"/>
                  </a:moveTo>
                  <a:lnTo>
                    <a:pt x="2963" y="0"/>
                  </a:lnTo>
                  <a:lnTo>
                    <a:pt x="5504" y="3387"/>
                  </a:lnTo>
                  <a:lnTo>
                    <a:pt x="0" y="3387"/>
                  </a:lnTo>
                  <a:lnTo>
                    <a:pt x="0" y="338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73394" y="4973769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chemeClr val="tx1"/>
                  </a:solidFill>
                  <a:latin typeface="Script MT Bold"/>
                </a:rPr>
                <a:t>H</a:t>
              </a:r>
              <a:r>
                <a:rPr lang="fr-FR" sz="3600" baseline="-30000" dirty="0" smtClean="0">
                  <a:solidFill>
                    <a:schemeClr val="tx1"/>
                  </a:solidFill>
                  <a:latin typeface="Iskoola Pota"/>
                  <a:cs typeface="Iskoola Pota"/>
                </a:rPr>
                <a:t>T</a:t>
              </a:r>
              <a:endParaRPr lang="fr-FR" sz="3600" baseline="-30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gular Pentagon 36"/>
            <p:cNvSpPr/>
            <p:nvPr/>
          </p:nvSpPr>
          <p:spPr bwMode="auto">
            <a:xfrm>
              <a:off x="4258882" y="4813557"/>
              <a:ext cx="1214446" cy="1071570"/>
            </a:xfrm>
            <a:prstGeom prst="pentagon">
              <a:avLst/>
            </a:prstGeom>
            <a:solidFill>
              <a:srgbClr val="7030A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5270" y="4577869"/>
              <a:ext cx="1214446" cy="8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tx1"/>
                  </a:solidFill>
                  <a:latin typeface="Vivaldi"/>
                </a:rPr>
                <a:t>T</a:t>
              </a:r>
              <a:endParaRPr lang="fr-FR" sz="2800" i="1" dirty="0" smtClean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9" name="Straight Arrow Connector 38"/>
            <p:cNvCxnSpPr>
              <a:stCxn id="37" idx="5"/>
            </p:cNvCxnSpPr>
            <p:nvPr/>
          </p:nvCxnSpPr>
          <p:spPr bwMode="auto">
            <a:xfrm>
              <a:off x="5473327" y="5222859"/>
              <a:ext cx="250483" cy="6871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6"/>
            </p:cNvCxnSpPr>
            <p:nvPr/>
          </p:nvCxnSpPr>
          <p:spPr>
            <a:xfrm>
              <a:off x="1714480" y="5097493"/>
              <a:ext cx="3214710" cy="285752"/>
            </a:xfrm>
            <a:prstGeom prst="straightConnector1">
              <a:avLst/>
            </a:prstGeom>
            <a:ln cap="flat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571604" y="5453805"/>
          <a:ext cx="1285884" cy="714358"/>
        </p:xfrm>
        <a:graphic>
          <a:graphicData uri="http://schemas.openxmlformats.org/presentationml/2006/ole">
            <p:oleObj spid="_x0000_s398340" name="Equation" r:id="rId5" imgW="2044440" imgH="787320" progId="Equation.3">
              <p:embed/>
            </p:oleObj>
          </a:graphicData>
        </a:graphic>
      </p:graphicFrame>
      <p:grpSp>
        <p:nvGrpSpPr>
          <p:cNvPr id="3" name="Group 82"/>
          <p:cNvGrpSpPr/>
          <p:nvPr/>
        </p:nvGrpSpPr>
        <p:grpSpPr>
          <a:xfrm>
            <a:off x="828146" y="1142984"/>
            <a:ext cx="2100780" cy="3143272"/>
            <a:chOff x="3071802" y="1142984"/>
            <a:chExt cx="2100780" cy="3143272"/>
          </a:xfrm>
        </p:grpSpPr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3971870" y="1634426"/>
              <a:ext cx="171954" cy="169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1842" y="2081993"/>
              <a:ext cx="171365" cy="169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264751" y="1142984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4383859" y="2914618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3925625" y="2537805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34" name="Straight Arrow Connector 22"/>
            <p:cNvCxnSpPr>
              <a:cxnSpLocks noChangeShapeType="1"/>
              <a:stCxn id="31" idx="4"/>
              <a:endCxn id="29" idx="0"/>
            </p:cNvCxnSpPr>
            <p:nvPr/>
          </p:nvCxnSpPr>
          <p:spPr bwMode="auto">
            <a:xfrm rot="5400000">
              <a:off x="4042935" y="1326634"/>
              <a:ext cx="322705" cy="29288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26"/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 rot="16200000" flipH="1">
              <a:off x="4053559" y="1808028"/>
              <a:ext cx="278252" cy="2696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42" name="Straight Arrow Connector 44"/>
            <p:cNvCxnSpPr>
              <a:cxnSpLocks noChangeShapeType="1"/>
              <a:stCxn id="30" idx="4"/>
              <a:endCxn id="33" idx="0"/>
            </p:cNvCxnSpPr>
            <p:nvPr/>
          </p:nvCxnSpPr>
          <p:spPr bwMode="auto">
            <a:xfrm rot="5400000">
              <a:off x="4026314" y="2236595"/>
              <a:ext cx="286499" cy="31592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3725248" y="2083995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4"/>
            <p:cNvCxnSpPr>
              <a:cxnSpLocks noChangeShapeType="1"/>
              <a:stCxn id="29" idx="4"/>
              <a:endCxn id="43" idx="0"/>
            </p:cNvCxnSpPr>
            <p:nvPr/>
          </p:nvCxnSpPr>
          <p:spPr bwMode="auto">
            <a:xfrm rot="5400000">
              <a:off x="3794409" y="1820557"/>
              <a:ext cx="280256" cy="24662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41"/>
            <p:cNvCxnSpPr>
              <a:cxnSpLocks noChangeShapeType="1"/>
              <a:stCxn id="32" idx="4"/>
              <a:endCxn id="47" idx="0"/>
            </p:cNvCxnSpPr>
            <p:nvPr/>
          </p:nvCxnSpPr>
          <p:spPr bwMode="auto">
            <a:xfrm rot="16200000" flipH="1">
              <a:off x="4490432" y="3062759"/>
              <a:ext cx="233445" cy="2746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658495" y="3316800"/>
              <a:ext cx="171954" cy="1687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50" name="Straight Arrow Connector 26"/>
            <p:cNvCxnSpPr>
              <a:cxnSpLocks noChangeShapeType="1"/>
              <a:stCxn id="33" idx="5"/>
              <a:endCxn id="32" idx="0"/>
            </p:cNvCxnSpPr>
            <p:nvPr/>
          </p:nvCxnSpPr>
          <p:spPr bwMode="auto">
            <a:xfrm rot="16200000" flipH="1">
              <a:off x="4154724" y="2599505"/>
              <a:ext cx="232786" cy="39743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4548641" y="2480729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2" name="Straight Arrow Connector 26"/>
            <p:cNvCxnSpPr>
              <a:cxnSpLocks noChangeShapeType="1"/>
              <a:endCxn id="51" idx="0"/>
            </p:cNvCxnSpPr>
            <p:nvPr/>
          </p:nvCxnSpPr>
          <p:spPr bwMode="auto">
            <a:xfrm>
              <a:off x="4348264" y="2266490"/>
              <a:ext cx="286355" cy="2142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3709047" y="2935274"/>
              <a:ext cx="171954" cy="1687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54" name="Straight Arrow Connector 44"/>
            <p:cNvCxnSpPr>
              <a:cxnSpLocks noChangeShapeType="1"/>
              <a:stCxn id="33" idx="4"/>
              <a:endCxn id="53" idx="0"/>
            </p:cNvCxnSpPr>
            <p:nvPr/>
          </p:nvCxnSpPr>
          <p:spPr bwMode="auto">
            <a:xfrm rot="5400000">
              <a:off x="3788948" y="2712620"/>
              <a:ext cx="228732" cy="21657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4028365" y="3305996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6" name="Straight Arrow Connector 41"/>
            <p:cNvCxnSpPr>
              <a:cxnSpLocks noChangeShapeType="1"/>
              <a:stCxn id="55" idx="4"/>
              <a:endCxn id="57" idx="0"/>
            </p:cNvCxnSpPr>
            <p:nvPr/>
          </p:nvCxnSpPr>
          <p:spPr bwMode="auto">
            <a:xfrm rot="16200000" flipH="1">
              <a:off x="4147903" y="3441172"/>
              <a:ext cx="233445" cy="3005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7" name="Oval 17"/>
            <p:cNvSpPr>
              <a:spLocks noChangeArrowheads="1"/>
            </p:cNvSpPr>
            <p:nvPr/>
          </p:nvSpPr>
          <p:spPr bwMode="auto">
            <a:xfrm>
              <a:off x="4328931" y="3708178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8" name="Straight Arrow Connector 57"/>
            <p:cNvCxnSpPr>
              <a:cxnSpLocks noChangeShapeType="1"/>
              <a:endCxn id="55" idx="0"/>
            </p:cNvCxnSpPr>
            <p:nvPr/>
          </p:nvCxnSpPr>
          <p:spPr bwMode="auto">
            <a:xfrm>
              <a:off x="3827988" y="3091757"/>
              <a:ext cx="286355" cy="2142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3511222" y="3326652"/>
              <a:ext cx="171954" cy="1687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60" name="Straight Arrow Connector 44"/>
            <p:cNvCxnSpPr>
              <a:cxnSpLocks noChangeShapeType="1"/>
              <a:endCxn id="59" idx="0"/>
            </p:cNvCxnSpPr>
            <p:nvPr/>
          </p:nvCxnSpPr>
          <p:spPr bwMode="auto">
            <a:xfrm rot="5400000">
              <a:off x="3591124" y="3103998"/>
              <a:ext cx="228732" cy="21657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3809623" y="3690845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2" name="Straight Arrow Connector 41"/>
            <p:cNvCxnSpPr>
              <a:cxnSpLocks noChangeShapeType="1"/>
              <a:stCxn id="61" idx="4"/>
              <a:endCxn id="63" idx="0"/>
            </p:cNvCxnSpPr>
            <p:nvPr/>
          </p:nvCxnSpPr>
          <p:spPr bwMode="auto">
            <a:xfrm rot="16200000" flipH="1">
              <a:off x="3929161" y="3826022"/>
              <a:ext cx="233445" cy="3005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4110188" y="4093027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4" name="Straight Arrow Connector 26"/>
            <p:cNvCxnSpPr>
              <a:cxnSpLocks noChangeShapeType="1"/>
              <a:endCxn id="61" idx="0"/>
            </p:cNvCxnSpPr>
            <p:nvPr/>
          </p:nvCxnSpPr>
          <p:spPr bwMode="auto">
            <a:xfrm>
              <a:off x="3609245" y="3476607"/>
              <a:ext cx="286355" cy="2142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3292480" y="3711501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6" name="Straight Arrow Connector 44"/>
            <p:cNvCxnSpPr>
              <a:cxnSpLocks noChangeShapeType="1"/>
              <a:endCxn id="65" idx="0"/>
            </p:cNvCxnSpPr>
            <p:nvPr/>
          </p:nvCxnSpPr>
          <p:spPr bwMode="auto">
            <a:xfrm rot="5400000">
              <a:off x="3372381" y="3488847"/>
              <a:ext cx="228732" cy="21657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4274003" y="3312774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8" name="Straight Arrow Connector 44"/>
            <p:cNvCxnSpPr>
              <a:cxnSpLocks noChangeShapeType="1"/>
              <a:stCxn id="32" idx="4"/>
              <a:endCxn id="67" idx="0"/>
            </p:cNvCxnSpPr>
            <p:nvPr/>
          </p:nvCxnSpPr>
          <p:spPr bwMode="auto">
            <a:xfrm rot="5400000">
              <a:off x="4300197" y="3143138"/>
              <a:ext cx="229420" cy="10985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3588945" y="4096862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0" name="Straight Arrow Connector 41"/>
            <p:cNvCxnSpPr>
              <a:cxnSpLocks noChangeShapeType="1"/>
              <a:endCxn id="71" idx="0"/>
            </p:cNvCxnSpPr>
            <p:nvPr/>
          </p:nvCxnSpPr>
          <p:spPr bwMode="auto">
            <a:xfrm rot="16200000" flipH="1">
              <a:off x="4479517" y="3849063"/>
              <a:ext cx="233445" cy="3005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1" name="Oval 17"/>
            <p:cNvSpPr>
              <a:spLocks noChangeArrowheads="1"/>
            </p:cNvSpPr>
            <p:nvPr/>
          </p:nvSpPr>
          <p:spPr bwMode="auto">
            <a:xfrm>
              <a:off x="4660545" y="4116068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2" name="Straight Arrow Connector 26"/>
            <p:cNvCxnSpPr>
              <a:cxnSpLocks noChangeShapeType="1"/>
              <a:endCxn id="69" idx="0"/>
            </p:cNvCxnSpPr>
            <p:nvPr/>
          </p:nvCxnSpPr>
          <p:spPr bwMode="auto">
            <a:xfrm>
              <a:off x="3388568" y="3882623"/>
              <a:ext cx="286355" cy="2142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3071802" y="4117518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4" name="Straight Arrow Connector 44"/>
            <p:cNvCxnSpPr>
              <a:cxnSpLocks noChangeShapeType="1"/>
              <a:endCxn id="73" idx="0"/>
            </p:cNvCxnSpPr>
            <p:nvPr/>
          </p:nvCxnSpPr>
          <p:spPr bwMode="auto">
            <a:xfrm rot="5400000">
              <a:off x="3151703" y="3894864"/>
              <a:ext cx="228732" cy="21657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5" name="Straight Arrow Connector 41"/>
            <p:cNvCxnSpPr>
              <a:cxnSpLocks noChangeShapeType="1"/>
              <a:endCxn id="76" idx="0"/>
            </p:cNvCxnSpPr>
            <p:nvPr/>
          </p:nvCxnSpPr>
          <p:spPr bwMode="auto">
            <a:xfrm rot="16200000" flipH="1">
              <a:off x="4819600" y="3447747"/>
              <a:ext cx="233445" cy="3005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6" name="Oval 17"/>
            <p:cNvSpPr>
              <a:spLocks noChangeArrowheads="1"/>
            </p:cNvSpPr>
            <p:nvPr/>
          </p:nvSpPr>
          <p:spPr bwMode="auto">
            <a:xfrm>
              <a:off x="5000628" y="3714752"/>
              <a:ext cx="171954" cy="1687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77" name="Straight Arrow Connector 41"/>
            <p:cNvCxnSpPr>
              <a:cxnSpLocks noChangeShapeType="1"/>
              <a:endCxn id="78" idx="0"/>
            </p:cNvCxnSpPr>
            <p:nvPr/>
          </p:nvCxnSpPr>
          <p:spPr bwMode="auto">
            <a:xfrm rot="16200000" flipH="1">
              <a:off x="4767887" y="2620949"/>
              <a:ext cx="233445" cy="3005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4948914" y="2887954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3486775" y="2505360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0" name="Straight Arrow Connector 44"/>
            <p:cNvCxnSpPr>
              <a:cxnSpLocks noChangeShapeType="1"/>
              <a:stCxn id="43" idx="4"/>
              <a:endCxn id="79" idx="0"/>
            </p:cNvCxnSpPr>
            <p:nvPr/>
          </p:nvCxnSpPr>
          <p:spPr bwMode="auto">
            <a:xfrm rot="5400000">
              <a:off x="3565677" y="2259810"/>
              <a:ext cx="252627" cy="23847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3266098" y="2911377"/>
              <a:ext cx="171954" cy="16873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2" name="Straight Arrow Connector 44"/>
            <p:cNvCxnSpPr>
              <a:cxnSpLocks noChangeShapeType="1"/>
              <a:stCxn id="79" idx="4"/>
              <a:endCxn id="81" idx="0"/>
            </p:cNvCxnSpPr>
            <p:nvPr/>
          </p:nvCxnSpPr>
          <p:spPr bwMode="auto">
            <a:xfrm rot="5400000">
              <a:off x="3343775" y="2682398"/>
              <a:ext cx="237279" cy="22067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86055" name="Object 7"/>
          <p:cNvGraphicFramePr>
            <a:graphicFrameLocks noChangeAspect="1"/>
          </p:cNvGraphicFramePr>
          <p:nvPr/>
        </p:nvGraphicFramePr>
        <p:xfrm>
          <a:off x="3357554" y="928670"/>
          <a:ext cx="4437063" cy="571500"/>
        </p:xfrm>
        <a:graphic>
          <a:graphicData uri="http://schemas.openxmlformats.org/presentationml/2006/ole">
            <p:oleObj spid="_x0000_s398341" name="Equation" r:id="rId6" imgW="2311200" imgH="304560" progId="Equation.3">
              <p:embed/>
            </p:oleObj>
          </a:graphicData>
        </a:graphic>
      </p:graphicFrame>
      <p:graphicFrame>
        <p:nvGraphicFramePr>
          <p:cNvPr id="386056" name="Object 5"/>
          <p:cNvGraphicFramePr>
            <a:graphicFrameLocks noChangeAspect="1"/>
          </p:cNvGraphicFramePr>
          <p:nvPr/>
        </p:nvGraphicFramePr>
        <p:xfrm>
          <a:off x="3436899" y="2500310"/>
          <a:ext cx="3563993" cy="571500"/>
        </p:xfrm>
        <a:graphic>
          <a:graphicData uri="http://schemas.openxmlformats.org/presentationml/2006/ole">
            <p:oleObj spid="_x0000_s398342" name="Equation" r:id="rId7" imgW="1841400" imgH="304560" progId="Equation.3">
              <p:embed/>
            </p:oleObj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3428992" y="1619243"/>
          <a:ext cx="3681412" cy="809625"/>
        </p:xfrm>
        <a:graphic>
          <a:graphicData uri="http://schemas.openxmlformats.org/presentationml/2006/ole">
            <p:oleObj spid="_x0000_s398343" name="Equation" r:id="rId8" imgW="1917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480" y="71414"/>
            <a:ext cx="500066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>
                <a:latin typeface="Algerian" pitchFamily="82" charset="0"/>
              </a:rPr>
              <a:t>V	</a:t>
            </a:r>
            <a:r>
              <a:rPr lang="en-US" dirty="0" smtClean="0"/>
              <a:t>Applications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7972452" cy="221457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Practical transductions for visualization </a:t>
            </a:r>
          </a:p>
          <a:p>
            <a:pPr lvl="1"/>
            <a:r>
              <a:rPr lang="en-US" sz="2100" dirty="0" smtClean="0"/>
              <a:t>Unary Query</a:t>
            </a:r>
          </a:p>
          <a:p>
            <a:pPr lvl="1"/>
            <a:r>
              <a:rPr lang="en-US" sz="2100" dirty="0" smtClean="0"/>
              <a:t>Two Dimension  Query</a:t>
            </a:r>
          </a:p>
          <a:p>
            <a:pPr lvl="1"/>
            <a:r>
              <a:rPr lang="en-US" sz="2100" dirty="0" smtClean="0"/>
              <a:t>Arbitrary Query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494" y="4274114"/>
            <a:ext cx="1285884" cy="64633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OLAP</a:t>
            </a:r>
          </a:p>
          <a:p>
            <a:pPr algn="ctr"/>
            <a:r>
              <a:rPr lang="en-US" smtClean="0"/>
              <a:t>Query </a:t>
            </a:r>
          </a:p>
        </p:txBody>
      </p:sp>
      <p:sp>
        <p:nvSpPr>
          <p:cNvPr id="7" name="Right Arrow 6"/>
          <p:cNvSpPr/>
          <p:nvPr/>
        </p:nvSpPr>
        <p:spPr>
          <a:xfrm flipV="1">
            <a:off x="1870359" y="4574420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3640414" y="4412613"/>
            <a:ext cx="710451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Cube</a:t>
            </a:r>
            <a:endParaRPr lang="fr-FR" dirty="0"/>
          </a:p>
        </p:txBody>
      </p:sp>
      <p:sp>
        <p:nvSpPr>
          <p:cNvPr id="9" name="Right Arrow 8"/>
          <p:cNvSpPr/>
          <p:nvPr/>
        </p:nvSpPr>
        <p:spPr>
          <a:xfrm flipV="1">
            <a:off x="4477846" y="4574420"/>
            <a:ext cx="17820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386848" y="4412613"/>
            <a:ext cx="147130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01176" y="464344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Mondrian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85762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OLAP</a:t>
            </a:r>
          </a:p>
          <a:p>
            <a:pPr algn="ctr"/>
            <a:r>
              <a:rPr lang="en-US" smtClean="0"/>
              <a:t>Engine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8966" y="4643446"/>
            <a:ext cx="16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XSLT program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8966" y="4131238"/>
            <a:ext cx="154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Transduction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is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963" y="3988362"/>
            <a:ext cx="2631937" cy="1785926"/>
          </a:xfrm>
          <a:prstGeom prst="rect">
            <a:avLst/>
          </a:prstGeom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71406" y="-37150"/>
            <a:ext cx="7239000" cy="608630"/>
          </a:xfrm>
        </p:spPr>
        <p:txBody>
          <a:bodyPr>
            <a:normAutofit/>
          </a:bodyPr>
          <a:lstStyle/>
          <a:p>
            <a:r>
              <a:rPr lang="en-US" dirty="0" smtClean="0"/>
              <a:t>Example : Unary </a:t>
            </a:r>
            <a:r>
              <a:rPr lang="en-US" dirty="0" err="1" smtClean="0"/>
              <a:t>querY</a:t>
            </a:r>
            <a:endParaRPr lang="en-US" dirty="0" smtClean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839915" y="692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72" y="781041"/>
            <a:ext cx="7319976" cy="15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495882" y="59886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SVG</a:t>
            </a:r>
            <a:endParaRPr lang="fr-FR" dirty="0"/>
          </a:p>
        </p:txBody>
      </p:sp>
      <p:sp>
        <p:nvSpPr>
          <p:cNvPr id="16" name="Oval 15"/>
          <p:cNvSpPr/>
          <p:nvPr/>
        </p:nvSpPr>
        <p:spPr>
          <a:xfrm>
            <a:off x="3920347" y="2071678"/>
            <a:ext cx="142876" cy="128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>
            <a:stCxn id="16" idx="4"/>
          </p:cNvCxnSpPr>
          <p:nvPr/>
        </p:nvCxnSpPr>
        <p:spPr>
          <a:xfrm rot="5400000">
            <a:off x="2417358" y="1783135"/>
            <a:ext cx="1157302" cy="1991553"/>
          </a:xfrm>
          <a:prstGeom prst="straightConnector1">
            <a:avLst/>
          </a:prstGeom>
          <a:ln w="3175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0232" y="598862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XHTML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+API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2737" y="3898628"/>
            <a:ext cx="2147891" cy="20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0" y="4274114"/>
            <a:ext cx="2650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>
            <a:stCxn id="16" idx="4"/>
          </p:cNvCxnSpPr>
          <p:nvPr/>
        </p:nvCxnSpPr>
        <p:spPr>
          <a:xfrm rot="16200000" flipH="1">
            <a:off x="3453208" y="2738836"/>
            <a:ext cx="1085864" cy="8711"/>
          </a:xfrm>
          <a:prstGeom prst="straightConnector1">
            <a:avLst/>
          </a:prstGeom>
          <a:ln w="3175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4"/>
          </p:cNvCxnSpPr>
          <p:nvPr/>
        </p:nvCxnSpPr>
        <p:spPr>
          <a:xfrm rot="16200000" flipH="1">
            <a:off x="4667654" y="1524390"/>
            <a:ext cx="1085864" cy="2437603"/>
          </a:xfrm>
          <a:prstGeom prst="straightConnector1">
            <a:avLst/>
          </a:prstGeom>
          <a:ln w="3175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144166" y="5059932"/>
            <a:ext cx="2142346" cy="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6033" y="2285992"/>
            <a:ext cx="651653" cy="36933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b="0" dirty="0" smtClean="0">
                <a:solidFill>
                  <a:schemeClr val="lt1"/>
                </a:solidFill>
                <a:latin typeface="+mn-lt"/>
              </a:rPr>
              <a:t>XSLT</a:t>
            </a:r>
            <a:endParaRPr lang="fr-FR" b="0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608630"/>
          </a:xfrm>
        </p:spPr>
        <p:txBody>
          <a:bodyPr>
            <a:normAutofit/>
          </a:bodyPr>
          <a:lstStyle/>
          <a:p>
            <a:r>
              <a:rPr lang="en-US" dirty="0" smtClean="0"/>
              <a:t>Example : </a:t>
            </a:r>
            <a:r>
              <a:rPr lang="en-US" dirty="0" smtClean="0"/>
              <a:t>2 measures</a:t>
            </a:r>
            <a:endParaRPr lang="en-US" dirty="0" smtClean="0"/>
          </a:p>
        </p:txBody>
      </p:sp>
      <p:graphicFrame>
        <p:nvGraphicFramePr>
          <p:cNvPr id="30" name="Diagram 29"/>
          <p:cNvGraphicFramePr/>
          <p:nvPr/>
        </p:nvGraphicFramePr>
        <p:xfrm>
          <a:off x="1857356" y="785794"/>
          <a:ext cx="457203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486458" y="527424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</a:t>
            </a:r>
            <a:r>
              <a:rPr lang="en-US" dirty="0" smtClean="0"/>
              <a:t> with many hits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635628"/>
            <a:ext cx="714380" cy="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4772606" y="527424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</a:t>
            </a:r>
            <a:r>
              <a:rPr lang="en-US" dirty="0" smtClean="0"/>
              <a:t> with large length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5548" y="4635628"/>
            <a:ext cx="714380" cy="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ight Arrow 24"/>
          <p:cNvSpPr/>
          <p:nvPr/>
        </p:nvSpPr>
        <p:spPr>
          <a:xfrm rot="1738213" flipV="1">
            <a:off x="4256988" y="3669458"/>
            <a:ext cx="965142" cy="103805"/>
          </a:xfrm>
          <a:prstGeom prst="rightArrow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/>
          </a:p>
        </p:txBody>
      </p:sp>
      <p:sp>
        <p:nvSpPr>
          <p:cNvPr id="26" name="Right Arrow 25"/>
          <p:cNvSpPr/>
          <p:nvPr/>
        </p:nvSpPr>
        <p:spPr>
          <a:xfrm rot="8864705" flipV="1">
            <a:off x="3383094" y="3690005"/>
            <a:ext cx="1013087" cy="120932"/>
          </a:xfrm>
          <a:prstGeom prst="rightArrow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/>
          </a:p>
        </p:txBody>
      </p:sp>
      <p:sp>
        <p:nvSpPr>
          <p:cNvPr id="31" name="Rounded Rectangle 30"/>
          <p:cNvSpPr/>
          <p:nvPr/>
        </p:nvSpPr>
        <p:spPr>
          <a:xfrm>
            <a:off x="1285852" y="4214818"/>
            <a:ext cx="2286016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1071538" y="6000768"/>
            <a:ext cx="2950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Approximated with samples</a:t>
            </a:r>
          </a:p>
          <a:p>
            <a:pPr algn="ctr"/>
            <a:r>
              <a:rPr lang="en-US" dirty="0" smtClean="0"/>
              <a:t>even on a stream</a:t>
            </a:r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71" y="2143116"/>
            <a:ext cx="5786445" cy="14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39000" cy="608630"/>
          </a:xfrm>
        </p:spPr>
        <p:txBody>
          <a:bodyPr>
            <a:normAutofit/>
          </a:bodyPr>
          <a:lstStyle/>
          <a:p>
            <a:r>
              <a:rPr lang="en-US" dirty="0" smtClean="0"/>
              <a:t>KML </a:t>
            </a:r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maps)</a:t>
            </a:r>
            <a:endParaRPr lang="en-US" dirty="0" smtClean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88" y="1071546"/>
            <a:ext cx="61185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71406" y="34288"/>
            <a:ext cx="8001056" cy="608630"/>
          </a:xfrm>
        </p:spPr>
        <p:txBody>
          <a:bodyPr>
            <a:normAutofit/>
          </a:bodyPr>
          <a:lstStyle/>
          <a:p>
            <a:r>
              <a:rPr lang="en-US" dirty="0" smtClean="0"/>
              <a:t>Arbitrary OLAP Query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839915" y="692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075247" cy="30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 descr="C:\Users\buchi\Desktop\ParaVis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9100" y="1928802"/>
            <a:ext cx="3643321" cy="30408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テキスト ボックス 4"/>
          <p:cNvSpPr txBox="1">
            <a:spLocks noChangeArrowheads="1"/>
          </p:cNvSpPr>
          <p:nvPr/>
        </p:nvSpPr>
        <p:spPr bwMode="auto">
          <a:xfrm>
            <a:off x="142844" y="785794"/>
            <a:ext cx="7715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mtClean="0"/>
              <a:t>VISIR (VISual InteRaction)</a:t>
            </a:r>
          </a:p>
          <a:p>
            <a:r>
              <a:rPr lang="en-US" altLang="ja-JP" smtClean="0"/>
              <a:t>With N. Spyratos, M. de Rougemont, T. Sugibuchi, E. Simonenko</a:t>
            </a:r>
          </a:p>
        </p:txBody>
      </p:sp>
      <p:sp>
        <p:nvSpPr>
          <p:cNvPr id="30" name="テキスト ボックス 4"/>
          <p:cNvSpPr txBox="1">
            <a:spLocks noChangeArrowheads="1"/>
          </p:cNvSpPr>
          <p:nvPr/>
        </p:nvSpPr>
        <p:spPr bwMode="auto">
          <a:xfrm>
            <a:off x="858931" y="5559998"/>
            <a:ext cx="221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Detail a Dimension</a:t>
            </a:r>
          </a:p>
        </p:txBody>
      </p:sp>
      <p:sp>
        <p:nvSpPr>
          <p:cNvPr id="32" name="テキスト ボックス 4"/>
          <p:cNvSpPr txBox="1">
            <a:spLocks noChangeArrowheads="1"/>
          </p:cNvSpPr>
          <p:nvPr/>
        </p:nvSpPr>
        <p:spPr bwMode="auto">
          <a:xfrm>
            <a:off x="4071934" y="5429264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Generalization </a:t>
            </a:r>
          </a:p>
          <a:p>
            <a:pPr algn="ctr"/>
            <a:r>
              <a:rPr lang="en-US" dirty="0" smtClean="0"/>
              <a:t>for </a:t>
            </a:r>
            <a:r>
              <a:rPr lang="en-US" altLang="ja-JP" dirty="0" smtClean="0"/>
              <a:t> several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785918" y="142852"/>
            <a:ext cx="500066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Conclusion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7972452" cy="55007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Statistics </a:t>
            </a:r>
          </a:p>
          <a:p>
            <a:pPr lvl="2"/>
            <a:r>
              <a:rPr lang="en-US" dirty="0" smtClean="0"/>
              <a:t>Generalization </a:t>
            </a:r>
            <a:r>
              <a:rPr lang="en-US" dirty="0" smtClean="0"/>
              <a:t>to transducers on words and </a:t>
            </a:r>
            <a:r>
              <a:rPr lang="en-US" dirty="0" smtClean="0"/>
              <a:t>unranked </a:t>
            </a:r>
            <a:r>
              <a:rPr lang="en-US" dirty="0" smtClean="0"/>
              <a:t>trees.</a:t>
            </a:r>
            <a:endParaRPr lang="en-US" dirty="0" smtClean="0"/>
          </a:p>
          <a:p>
            <a:pPr lvl="2"/>
            <a:endParaRPr lang="en-US" sz="2400" dirty="0" smtClean="0"/>
          </a:p>
          <a:p>
            <a:r>
              <a:rPr lang="en-US" sz="2400" dirty="0" smtClean="0"/>
              <a:t>Approximate Equivalence</a:t>
            </a:r>
          </a:p>
          <a:p>
            <a:pPr lvl="2"/>
            <a:r>
              <a:rPr lang="en-US" dirty="0" smtClean="0"/>
              <a:t>Effective decision and a tractable restriction.</a:t>
            </a:r>
          </a:p>
          <a:p>
            <a:pPr lvl="2"/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 Data Exchange</a:t>
            </a:r>
          </a:p>
          <a:p>
            <a:pPr lvl="2"/>
            <a:r>
              <a:rPr lang="en-US" dirty="0" smtClean="0"/>
              <a:t>Approximate Consistency</a:t>
            </a:r>
          </a:p>
          <a:p>
            <a:pPr lvl="3"/>
            <a:r>
              <a:rPr lang="en-US" sz="1700" dirty="0" smtClean="0">
                <a:solidFill>
                  <a:schemeClr val="tx1"/>
                </a:solidFill>
              </a:rPr>
              <a:t>Constant time approximation Vs linear time decision.</a:t>
            </a:r>
          </a:p>
          <a:p>
            <a:pPr lvl="2"/>
            <a:r>
              <a:rPr lang="en-US" dirty="0" smtClean="0"/>
              <a:t>Approximate Type-checking</a:t>
            </a:r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en-US" sz="1700" dirty="0" smtClean="0">
                <a:solidFill>
                  <a:schemeClr val="tx1"/>
                </a:solidFill>
              </a:rPr>
              <a:t>PTIME approximation of a PSPACE complete problem.</a:t>
            </a:r>
          </a:p>
          <a:p>
            <a:pPr lvl="2"/>
            <a:r>
              <a:rPr lang="en-US" dirty="0" smtClean="0"/>
              <a:t>Applications to visualization</a:t>
            </a:r>
          </a:p>
          <a:p>
            <a:pPr lvl="2"/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Omitted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Inversion of statistics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 Data integration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239000" cy="748684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fr-FR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I </a:t>
            </a:r>
            <a:r>
              <a:rPr lang="en-US" sz="2800" dirty="0" smtClean="0">
                <a:latin typeface="Algerian" pitchFamily="82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</a:rPr>
              <a:t>Word distance and uniform statistics</a:t>
            </a:r>
          </a:p>
          <a:p>
            <a:pPr lvl="5"/>
            <a:r>
              <a:rPr lang="en-US" dirty="0" smtClean="0"/>
              <a:t>Words</a:t>
            </a:r>
          </a:p>
          <a:p>
            <a:pPr lvl="5"/>
            <a:r>
              <a:rPr lang="en-US" dirty="0" smtClean="0"/>
              <a:t>Automata</a:t>
            </a:r>
          </a:p>
          <a:p>
            <a:pPr>
              <a:buNone/>
            </a:pPr>
            <a:r>
              <a:rPr lang="en-US" sz="2400" dirty="0" smtClean="0">
                <a:latin typeface="Algerian" pitchFamily="82" charset="0"/>
              </a:rPr>
              <a:t>I </a:t>
            </a:r>
            <a:r>
              <a:rPr lang="en-US" sz="2400" dirty="0" err="1" smtClean="0">
                <a:latin typeface="Algerian" pitchFamily="82" charset="0"/>
              </a:rPr>
              <a:t>I</a:t>
            </a:r>
            <a:r>
              <a:rPr lang="en-US" sz="2400" dirty="0" smtClean="0">
                <a:latin typeface="Algerian" pitchFamily="82" charset="0"/>
              </a:rPr>
              <a:t> 	</a:t>
            </a:r>
            <a:r>
              <a:rPr lang="en-US" dirty="0" smtClean="0"/>
              <a:t>Approximate Equivalence of FSM</a:t>
            </a:r>
          </a:p>
          <a:p>
            <a:pPr lvl="5"/>
            <a:r>
              <a:rPr lang="en-US" dirty="0" smtClean="0"/>
              <a:t>Statistical Embedding</a:t>
            </a:r>
          </a:p>
          <a:p>
            <a:pPr lvl="5"/>
            <a:r>
              <a:rPr lang="en-US" dirty="0" smtClean="0"/>
              <a:t>Soundness</a:t>
            </a:r>
          </a:p>
          <a:p>
            <a:pPr lvl="5"/>
            <a:r>
              <a:rPr lang="en-US" dirty="0" smtClean="0"/>
              <a:t>Robustness</a:t>
            </a:r>
          </a:p>
          <a:p>
            <a:pPr>
              <a:buNone/>
            </a:pPr>
            <a:r>
              <a:rPr lang="en-US" sz="2400" dirty="0" smtClean="0">
                <a:latin typeface="Algerian" pitchFamily="82" charset="0"/>
              </a:rPr>
              <a:t>III 	</a:t>
            </a:r>
            <a:r>
              <a:rPr lang="en-US" dirty="0" smtClean="0"/>
              <a:t>Trees </a:t>
            </a:r>
          </a:p>
          <a:p>
            <a:pPr lvl="5"/>
            <a:r>
              <a:rPr lang="en-US" dirty="0" smtClean="0"/>
              <a:t>Statistics</a:t>
            </a:r>
          </a:p>
          <a:p>
            <a:pPr lvl="5"/>
            <a:r>
              <a:rPr lang="en-US" dirty="0" smtClean="0"/>
              <a:t>XSL-transducers</a:t>
            </a:r>
          </a:p>
          <a:p>
            <a:pPr>
              <a:buNone/>
            </a:pPr>
            <a:r>
              <a:rPr lang="en-US" sz="2400" dirty="0" smtClean="0">
                <a:latin typeface="Algerian" pitchFamily="82" charset="0"/>
              </a:rPr>
              <a:t>IV		</a:t>
            </a:r>
            <a:r>
              <a:rPr lang="en-US" dirty="0" smtClean="0"/>
              <a:t>Approximate Data Exchange</a:t>
            </a:r>
          </a:p>
          <a:p>
            <a:pPr lvl="5"/>
            <a:r>
              <a:rPr lang="el-GR" dirty="0" smtClean="0">
                <a:latin typeface="Garamond"/>
              </a:rPr>
              <a:t>ε</a:t>
            </a:r>
            <a:r>
              <a:rPr lang="fr-FR" dirty="0" smtClean="0">
                <a:latin typeface="Garamond"/>
              </a:rPr>
              <a:t>-</a:t>
            </a:r>
            <a:r>
              <a:rPr lang="en-US" dirty="0" smtClean="0"/>
              <a:t>Consistency</a:t>
            </a:r>
          </a:p>
          <a:p>
            <a:pPr lvl="5"/>
            <a:r>
              <a:rPr lang="el-GR" dirty="0" smtClean="0">
                <a:latin typeface="Garamond"/>
              </a:rPr>
              <a:t>ε</a:t>
            </a:r>
            <a:r>
              <a:rPr lang="fr-FR" dirty="0" smtClean="0">
                <a:latin typeface="Garamond"/>
              </a:rPr>
              <a:t>-</a:t>
            </a:r>
            <a:r>
              <a:rPr lang="en-US" dirty="0" smtClean="0"/>
              <a:t>Type-checking</a:t>
            </a:r>
          </a:p>
          <a:p>
            <a:pPr>
              <a:buNone/>
            </a:pPr>
            <a:r>
              <a:rPr lang="en-US" sz="2400" dirty="0" smtClean="0">
                <a:latin typeface="Algerian" pitchFamily="82" charset="0"/>
              </a:rPr>
              <a:t>V		</a:t>
            </a:r>
            <a:r>
              <a:rPr lang="en-US" dirty="0" smtClean="0"/>
              <a:t>Applications</a:t>
            </a:r>
          </a:p>
          <a:p>
            <a:pPr lvl="5"/>
            <a:r>
              <a:rPr lang="en-US" dirty="0" smtClean="0"/>
              <a:t>Visualization  for OLAP queries</a:t>
            </a:r>
          </a:p>
          <a:p>
            <a:pPr lvl="5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71406" y="214290"/>
            <a:ext cx="8143932" cy="71438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lgerian" pitchFamily="82" charset="0"/>
              </a:rPr>
              <a:t>I	</a:t>
            </a:r>
            <a:r>
              <a:rPr lang="fr-FR" sz="3200" dirty="0" smtClean="0"/>
              <a:t>DISTANCES &amp; STATISTICS For </a:t>
            </a:r>
            <a:r>
              <a:rPr lang="fr-FR" sz="3200" dirty="0" err="1" smtClean="0"/>
              <a:t>Words</a:t>
            </a:r>
            <a:endParaRPr lang="fr-FR" sz="32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1917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7239000" cy="4274840"/>
          </a:xfrm>
        </p:spPr>
        <p:txBody>
          <a:bodyPr>
            <a:normAutofit/>
          </a:bodyPr>
          <a:lstStyle/>
          <a:p>
            <a:r>
              <a:rPr lang="en-US" dirty="0" smtClean="0"/>
              <a:t>Edit distance with moves</a:t>
            </a:r>
          </a:p>
          <a:p>
            <a:endParaRPr lang="en-US" dirty="0" smtClean="0"/>
          </a:p>
          <a:p>
            <a:r>
              <a:rPr lang="en-US" dirty="0" smtClean="0"/>
              <a:t>Uniform Statistic </a:t>
            </a:r>
          </a:p>
          <a:p>
            <a:endParaRPr lang="en-US" dirty="0" smtClean="0"/>
          </a:p>
          <a:p>
            <a:r>
              <a:rPr lang="en-US" dirty="0" smtClean="0"/>
              <a:t>Linking these notions</a:t>
            </a:r>
          </a:p>
          <a:p>
            <a:pPr lvl="1"/>
            <a:r>
              <a:rPr lang="en-US" dirty="0" smtClean="0"/>
              <a:t>Words</a:t>
            </a:r>
          </a:p>
          <a:p>
            <a:pPr lvl="3"/>
            <a:r>
              <a:rPr lang="en-US" dirty="0" smtClean="0"/>
              <a:t>Soundness</a:t>
            </a:r>
          </a:p>
          <a:p>
            <a:pPr lvl="3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Automata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785794"/>
          </a:xfrm>
        </p:spPr>
        <p:txBody>
          <a:bodyPr>
            <a:normAutofit/>
          </a:bodyPr>
          <a:lstStyle/>
          <a:p>
            <a:r>
              <a:rPr lang="en-US" dirty="0" smtClean="0"/>
              <a:t>Edit Distance With Moves</a:t>
            </a:r>
            <a:endParaRPr lang="fr-FR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511638"/>
            <a:ext cx="7239000" cy="463200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Edit Distance : Insertions, Deletions, Modifications</a:t>
            </a:r>
          </a:p>
          <a:p>
            <a:pPr lvl="1"/>
            <a:r>
              <a:rPr lang="en-US" dirty="0" smtClean="0"/>
              <a:t>Moves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		0111000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0111100</a:t>
            </a:r>
            <a:r>
              <a:rPr lang="en-US" dirty="0" smtClean="0"/>
              <a:t>11001	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			0111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0111100</a:t>
            </a:r>
            <a:r>
              <a:rPr lang="en-US" dirty="0" smtClean="0"/>
              <a:t>00011001</a:t>
            </a:r>
          </a:p>
        </p:txBody>
      </p:sp>
      <p:sp>
        <p:nvSpPr>
          <p:cNvPr id="2054" name="Freeform 4"/>
          <p:cNvSpPr>
            <a:spLocks/>
          </p:cNvSpPr>
          <p:nvPr/>
        </p:nvSpPr>
        <p:spPr bwMode="auto">
          <a:xfrm rot="421682">
            <a:off x="3006817" y="3538743"/>
            <a:ext cx="635000" cy="144463"/>
          </a:xfrm>
          <a:custGeom>
            <a:avLst/>
            <a:gdLst>
              <a:gd name="T0" fmla="*/ 336 w 336"/>
              <a:gd name="T1" fmla="*/ 0 h 144"/>
              <a:gd name="T2" fmla="*/ 144 w 336"/>
              <a:gd name="T3" fmla="*/ 144 h 144"/>
              <a:gd name="T4" fmla="*/ 0 w 336"/>
              <a:gd name="T5" fmla="*/ 0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336" y="0"/>
                </a:moveTo>
                <a:cubicBezTo>
                  <a:pt x="268" y="72"/>
                  <a:pt x="200" y="144"/>
                  <a:pt x="144" y="144"/>
                </a:cubicBezTo>
                <a:cubicBezTo>
                  <a:pt x="88" y="144"/>
                  <a:pt x="44" y="72"/>
                  <a:pt x="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3649754" y="3575256"/>
            <a:ext cx="11811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9698" name="Object 9"/>
          <p:cNvGraphicFramePr>
            <a:graphicFrameLocks noChangeAspect="1"/>
          </p:cNvGraphicFramePr>
          <p:nvPr/>
        </p:nvGraphicFramePr>
        <p:xfrm>
          <a:off x="2071670" y="4929198"/>
          <a:ext cx="4500594" cy="547688"/>
        </p:xfrm>
        <a:graphic>
          <a:graphicData uri="http://schemas.openxmlformats.org/presentationml/2006/ole">
            <p:oleObj spid="_x0000_s29698" name="Equation" r:id="rId4" imgW="1866600" imgH="279360" progId="Equation.3">
              <p:embed/>
            </p:oleObj>
          </a:graphicData>
        </a:graphic>
      </p:graphicFrame>
      <p:graphicFrame>
        <p:nvGraphicFramePr>
          <p:cNvPr id="29699" name="Object 9"/>
          <p:cNvGraphicFramePr>
            <a:graphicFrameLocks noChangeAspect="1"/>
          </p:cNvGraphicFramePr>
          <p:nvPr/>
        </p:nvGraphicFramePr>
        <p:xfrm>
          <a:off x="1854200" y="5703888"/>
          <a:ext cx="4860940" cy="571500"/>
        </p:xfrm>
        <a:graphic>
          <a:graphicData uri="http://schemas.openxmlformats.org/presentationml/2006/ole">
            <p:oleObj spid="_x0000_s29699" name="Equation" r:id="rId5" imgW="2070000" imgH="291960" progId="Equation.3">
              <p:embed/>
            </p:oleObj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0" name="Object 10"/>
          <p:cNvGraphicFramePr>
            <a:graphicFrameLocks noChangeAspect="1"/>
          </p:cNvGraphicFramePr>
          <p:nvPr/>
        </p:nvGraphicFramePr>
        <p:xfrm>
          <a:off x="817555" y="3714752"/>
          <a:ext cx="2968625" cy="792162"/>
        </p:xfrm>
        <a:graphic>
          <a:graphicData uri="http://schemas.openxmlformats.org/presentationml/2006/ole">
            <p:oleObj spid="_x0000_s33800" name="Equation" r:id="rId4" imgW="1422360" imgH="393480" progId="Equation.3">
              <p:embed/>
            </p:oleObj>
          </a:graphicData>
        </a:graphic>
      </p:graphicFrame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239000" cy="605808"/>
          </a:xfrm>
        </p:spPr>
        <p:txBody>
          <a:bodyPr/>
          <a:lstStyle/>
          <a:p>
            <a:r>
              <a:rPr lang="en-US" dirty="0" smtClean="0"/>
              <a:t>Word Statistic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706563" y="2474909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 b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72132" y="1071546"/>
          <a:ext cx="2395537" cy="879475"/>
        </p:xfrm>
        <a:graphic>
          <a:graphicData uri="http://schemas.openxmlformats.org/presentationml/2006/ole">
            <p:oleObj spid="_x0000_s33794" name="Equation" r:id="rId5" imgW="1409400" imgH="53316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48319" y="1993884"/>
          <a:ext cx="2347913" cy="949325"/>
        </p:xfrm>
        <a:graphic>
          <a:graphicData uri="http://schemas.openxmlformats.org/presentationml/2006/ole">
            <p:oleObj spid="_x0000_s33795" name="Equation" r:id="rId6" imgW="1447560" imgH="583920" progId="Equation.3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5786" y="2928934"/>
            <a:ext cx="4429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W</a:t>
            </a:r>
            <a:r>
              <a:rPr lang="en-US" sz="2400" dirty="0" smtClean="0"/>
              <a:t>=001010101110</a:t>
            </a:r>
            <a:r>
              <a:rPr lang="en-US" sz="2400" dirty="0" smtClean="0">
                <a:solidFill>
                  <a:srgbClr val="FF3300"/>
                </a:solidFill>
              </a:rPr>
              <a:t>  	</a:t>
            </a:r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dirty="0" smtClean="0"/>
          </a:p>
          <a:p>
            <a:endParaRPr lang="en-US" sz="2400" b="0" dirty="0" smtClean="0"/>
          </a:p>
          <a:p>
            <a:r>
              <a:rPr lang="en-US" sz="2400" b="0" dirty="0" smtClean="0"/>
              <a:t>length </a:t>
            </a:r>
            <a:r>
              <a:rPr lang="en-US" sz="2400" b="0" i="1" dirty="0" smtClean="0"/>
              <a:t>n : </a:t>
            </a:r>
            <a:r>
              <a:rPr lang="en-US" sz="2400" b="0" dirty="0" smtClean="0"/>
              <a:t>n-k+1 blocks of length k</a:t>
            </a:r>
          </a:p>
          <a:p>
            <a:r>
              <a:rPr lang="en-US" sz="2400" b="0" dirty="0" smtClean="0"/>
              <a:t>For  k=2,  n=12, 11 blocks</a:t>
            </a:r>
          </a:p>
          <a:p>
            <a:r>
              <a:rPr lang="en-US" sz="2400" b="0" dirty="0" smtClean="0"/>
              <a:t>   </a:t>
            </a:r>
            <a:endParaRPr lang="en-US" sz="2400" b="0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341409" y="3328984"/>
            <a:ext cx="214312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660497" y="3328984"/>
            <a:ext cx="2143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270097" y="3328984"/>
            <a:ext cx="2143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974822" y="3328984"/>
            <a:ext cx="2143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889222" y="3333747"/>
            <a:ext cx="2143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493809" y="3009897"/>
            <a:ext cx="214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803372" y="3009897"/>
            <a:ext cx="214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103409" y="3005134"/>
            <a:ext cx="214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403447" y="3009897"/>
            <a:ext cx="214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717772" y="3005134"/>
            <a:ext cx="21431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574897" y="3328984"/>
            <a:ext cx="21431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2786048" y="3929066"/>
            <a:ext cx="147637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19437" y="3929066"/>
            <a:ext cx="1476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000361" y="3929066"/>
            <a:ext cx="147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3433751" y="3929066"/>
            <a:ext cx="1476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/>
        </p:nvGraphicFramePr>
        <p:xfrm>
          <a:off x="5715008" y="4143380"/>
          <a:ext cx="1881188" cy="971550"/>
        </p:xfrm>
        <a:graphic>
          <a:graphicData uri="http://schemas.openxmlformats.org/presentationml/2006/ole">
            <p:oleObj spid="_x0000_s33797" name="Equation" r:id="rId7" imgW="901440" imgH="482400" progId="Equation.3">
              <p:embed/>
            </p:oleObj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/>
        </p:nvGraphicFramePr>
        <p:xfrm>
          <a:off x="285720" y="1214422"/>
          <a:ext cx="4956175" cy="1277937"/>
        </p:xfrm>
        <a:graphic>
          <a:graphicData uri="http://schemas.openxmlformats.org/presentationml/2006/ole">
            <p:oleObj spid="_x0000_s33799" name="Equation" r:id="rId8" imgW="2374560" imgH="634680" progId="Equation.3">
              <p:embed/>
            </p:oleObj>
          </a:graphicData>
        </a:graphic>
      </p:graphicFrame>
      <p:sp>
        <p:nvSpPr>
          <p:cNvPr id="32" name="Freeform 31"/>
          <p:cNvSpPr/>
          <p:nvPr/>
        </p:nvSpPr>
        <p:spPr>
          <a:xfrm>
            <a:off x="1264322" y="3332607"/>
            <a:ext cx="1589965" cy="586853"/>
          </a:xfrm>
          <a:custGeom>
            <a:avLst/>
            <a:gdLst>
              <a:gd name="connsiteX0" fmla="*/ 184245 w 1589965"/>
              <a:gd name="connsiteY0" fmla="*/ 0 h 586853"/>
              <a:gd name="connsiteX1" fmla="*/ 184245 w 1589965"/>
              <a:gd name="connsiteY1" fmla="*/ 109182 h 586853"/>
              <a:gd name="connsiteX2" fmla="*/ 1289714 w 1589965"/>
              <a:gd name="connsiteY2" fmla="*/ 286603 h 586853"/>
              <a:gd name="connsiteX3" fmla="*/ 1589965 w 1589965"/>
              <a:gd name="connsiteY3" fmla="*/ 586853 h 5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5" h="586853">
                <a:moveTo>
                  <a:pt x="184245" y="0"/>
                </a:moveTo>
                <a:cubicBezTo>
                  <a:pt x="92122" y="30707"/>
                  <a:pt x="0" y="61415"/>
                  <a:pt x="184245" y="109182"/>
                </a:cubicBezTo>
                <a:cubicBezTo>
                  <a:pt x="368490" y="156949"/>
                  <a:pt x="1055427" y="206991"/>
                  <a:pt x="1289714" y="286603"/>
                </a:cubicBezTo>
                <a:cubicBezTo>
                  <a:pt x="1524001" y="366215"/>
                  <a:pt x="1556983" y="476534"/>
                  <a:pt x="1589965" y="586853"/>
                </a:cubicBezTo>
              </a:path>
            </a:pathLst>
          </a:custGeom>
          <a:ln w="31750">
            <a:solidFill>
              <a:schemeClr val="accent6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reeform 33"/>
          <p:cNvSpPr/>
          <p:nvPr/>
        </p:nvSpPr>
        <p:spPr>
          <a:xfrm>
            <a:off x="2690514" y="3332607"/>
            <a:ext cx="805218" cy="573206"/>
          </a:xfrm>
          <a:custGeom>
            <a:avLst/>
            <a:gdLst>
              <a:gd name="connsiteX0" fmla="*/ 0 w 805218"/>
              <a:gd name="connsiteY0" fmla="*/ 0 h 573206"/>
              <a:gd name="connsiteX1" fmla="*/ 341194 w 805218"/>
              <a:gd name="connsiteY1" fmla="*/ 341194 h 573206"/>
              <a:gd name="connsiteX2" fmla="*/ 805218 w 805218"/>
              <a:gd name="connsiteY2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18" h="573206">
                <a:moveTo>
                  <a:pt x="0" y="0"/>
                </a:moveTo>
                <a:cubicBezTo>
                  <a:pt x="103495" y="122830"/>
                  <a:pt x="206991" y="245660"/>
                  <a:pt x="341194" y="341194"/>
                </a:cubicBezTo>
                <a:cubicBezTo>
                  <a:pt x="475397" y="436728"/>
                  <a:pt x="640307" y="504967"/>
                  <a:pt x="805218" y="573206"/>
                </a:cubicBezTo>
              </a:path>
            </a:pathLst>
          </a:custGeom>
          <a:ln w="31750">
            <a:solidFill>
              <a:srgbClr val="00B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03200" y="1295400"/>
            <a:ext cx="8940800" cy="4800600"/>
          </a:xfrm>
          <a:prstGeom prst="rect">
            <a:avLst/>
          </a:prstGeom>
          <a:noFill/>
          <a:ln/>
        </p:spPr>
        <p:txBody>
          <a:bodyPr vert="horz" lIns="92075" tIns="46038" rIns="92075" bIns="46038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Soundness: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ε-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 strings  have close statistics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Robustness: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ε-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 strings have far statistics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endParaRPr lang="en-US" sz="2300" b="0" dirty="0" smtClean="0">
              <a:solidFill>
                <a:schemeClr val="tx1">
                  <a:tint val="85000"/>
                </a:schemeClr>
              </a:solidFill>
              <a:latin typeface="+mn-lt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Tx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1462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Soundness and Robustness</a:t>
            </a:r>
          </a:p>
        </p:txBody>
      </p:sp>
      <p:sp>
        <p:nvSpPr>
          <p:cNvPr id="410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F2AB5B70-8DE0-4E38-BC6D-90896661703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428728" y="3857628"/>
            <a:ext cx="5182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Approximate</a:t>
            </a:r>
            <a:r>
              <a:rPr lang="fr-FR" dirty="0" smtClean="0"/>
              <a:t> </a:t>
            </a:r>
            <a:r>
              <a:rPr lang="fr-FR" dirty="0" err="1" smtClean="0"/>
              <a:t>Satisfiability</a:t>
            </a:r>
            <a:r>
              <a:rPr lang="fr-FR" dirty="0" smtClean="0"/>
              <a:t> and Equivalence</a:t>
            </a:r>
          </a:p>
          <a:p>
            <a:pPr algn="ctr"/>
            <a:r>
              <a:rPr lang="en-US" dirty="0" smtClean="0"/>
              <a:t>E. Fischer, F. </a:t>
            </a:r>
            <a:r>
              <a:rPr lang="en-US" dirty="0" err="1" smtClean="0"/>
              <a:t>Magniez</a:t>
            </a:r>
            <a:r>
              <a:rPr lang="en-US" dirty="0" smtClean="0"/>
              <a:t>, M. de </a:t>
            </a:r>
            <a:r>
              <a:rPr lang="en-US" dirty="0" err="1" smtClean="0"/>
              <a:t>Rougemont</a:t>
            </a:r>
            <a:r>
              <a:rPr lang="en-US" dirty="0" smtClean="0"/>
              <a:t>, LICS06.</a:t>
            </a:r>
            <a:endParaRPr lang="fr-FR" dirty="0"/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1693833" y="1646258"/>
          <a:ext cx="1936750" cy="449263"/>
        </p:xfrm>
        <a:graphic>
          <a:graphicData uri="http://schemas.openxmlformats.org/presentationml/2006/ole">
            <p:oleObj spid="_x0000_s396290" name="Équation" r:id="rId4" imgW="876240" imgH="203040" progId="Equation.3">
              <p:embed/>
            </p:oleObj>
          </a:graphicData>
        </a:graphic>
      </p:graphicFrame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1693833" y="2636858"/>
          <a:ext cx="1936750" cy="449263"/>
        </p:xfrm>
        <a:graphic>
          <a:graphicData uri="http://schemas.openxmlformats.org/presentationml/2006/ole">
            <p:oleObj spid="_x0000_s396291" name="Équation" r:id="rId5" imgW="8762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1462"/>
            <a:ext cx="8382000" cy="762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Statistics of a Schema</a:t>
            </a:r>
          </a:p>
        </p:txBody>
      </p:sp>
      <p:sp>
        <p:nvSpPr>
          <p:cNvPr id="4104" name="Text Box 28"/>
          <p:cNvSpPr txBox="1">
            <a:spLocks noChangeArrowheads="1"/>
          </p:cNvSpPr>
          <p:nvPr/>
        </p:nvSpPr>
        <p:spPr bwMode="auto">
          <a:xfrm>
            <a:off x="1111254" y="1662232"/>
            <a:ext cx="350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r = (010)*0*1* + 1*(01)*(110)*</a:t>
            </a:r>
          </a:p>
        </p:txBody>
      </p:sp>
      <p:sp>
        <p:nvSpPr>
          <p:cNvPr id="4107" name="Freeform 5"/>
          <p:cNvSpPr>
            <a:spLocks/>
          </p:cNvSpPr>
          <p:nvPr/>
        </p:nvSpPr>
        <p:spPr bwMode="auto">
          <a:xfrm>
            <a:off x="1371604" y="3160832"/>
            <a:ext cx="1981200" cy="1219200"/>
          </a:xfrm>
          <a:custGeom>
            <a:avLst/>
            <a:gdLst>
              <a:gd name="T0" fmla="*/ 0 w 1248"/>
              <a:gd name="T1" fmla="*/ 768 h 768"/>
              <a:gd name="T2" fmla="*/ 672 w 1248"/>
              <a:gd name="T3" fmla="*/ 0 h 768"/>
              <a:gd name="T4" fmla="*/ 1248 w 1248"/>
              <a:gd name="T5" fmla="*/ 768 h 768"/>
              <a:gd name="T6" fmla="*/ 0 w 1248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68"/>
              <a:gd name="T14" fmla="*/ 1248 w 12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68">
                <a:moveTo>
                  <a:pt x="0" y="768"/>
                </a:moveTo>
                <a:lnTo>
                  <a:pt x="672" y="0"/>
                </a:lnTo>
                <a:lnTo>
                  <a:pt x="1248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FFCC99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52400" y="4238749"/>
          <a:ext cx="922365" cy="407987"/>
        </p:xfrm>
        <a:graphic>
          <a:graphicData uri="http://schemas.openxmlformats.org/presentationml/2006/ole">
            <p:oleObj spid="_x0000_s286722" name="Equation" r:id="rId4" imgW="965160" imgH="43164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247905" y="2862365"/>
          <a:ext cx="747701" cy="284173"/>
        </p:xfrm>
        <a:graphic>
          <a:graphicData uri="http://schemas.openxmlformats.org/presentationml/2006/ole">
            <p:oleObj spid="_x0000_s286723" name="Equation" r:id="rId5" imgW="838080" imgH="21564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3538540" y="4146670"/>
          <a:ext cx="742950" cy="285753"/>
        </p:xfrm>
        <a:graphic>
          <a:graphicData uri="http://schemas.openxmlformats.org/presentationml/2006/ole">
            <p:oleObj spid="_x0000_s286724" name="Equation" r:id="rId6" imgW="838080" imgH="215640" progId="Equation.3">
              <p:embed/>
            </p:oleObj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072066" y="1785926"/>
            <a:ext cx="3286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/>
              <a:t>H={</a:t>
            </a:r>
            <a:r>
              <a:rPr lang="en-US" sz="2400" b="0" i="1" dirty="0" err="1" smtClean="0"/>
              <a:t>u.stat</a:t>
            </a:r>
            <a:r>
              <a:rPr lang="en-US" sz="2400" b="0" i="1" dirty="0" smtClean="0"/>
              <a:t>(w) : w</a:t>
            </a:r>
            <a:r>
              <a:rPr lang="en-US" sz="2400" b="0" dirty="0" smtClean="0"/>
              <a:t>  in  </a:t>
            </a:r>
            <a:r>
              <a:rPr lang="en-US" sz="2400" b="0" i="1" dirty="0" smtClean="0"/>
              <a:t>r</a:t>
            </a:r>
            <a:r>
              <a:rPr lang="en-US" sz="2400" b="0" dirty="0" smtClean="0"/>
              <a:t> } is approximated by a union of </a:t>
            </a:r>
            <a:r>
              <a:rPr lang="en-US" sz="2400" b="0" dirty="0" err="1" smtClean="0"/>
              <a:t>polytopes</a:t>
            </a:r>
            <a:r>
              <a:rPr lang="en-US" sz="2400" b="0" dirty="0" smtClean="0"/>
              <a:t>.</a:t>
            </a:r>
          </a:p>
          <a:p>
            <a:endParaRPr lang="en-US" sz="2400" b="0" dirty="0"/>
          </a:p>
          <a:p>
            <a:r>
              <a:rPr lang="en-US" sz="2400" b="0" dirty="0" smtClean="0"/>
              <a:t>     2 </a:t>
            </a:r>
            <a:r>
              <a:rPr lang="en-US" sz="2400" b="0" dirty="0" err="1" smtClean="0"/>
              <a:t>polytopes</a:t>
            </a:r>
            <a:r>
              <a:rPr lang="en-US" sz="2400" b="0" dirty="0" smtClean="0"/>
              <a:t> for </a:t>
            </a:r>
            <a:r>
              <a:rPr lang="en-US" sz="2400" b="0" dirty="0"/>
              <a:t>r</a:t>
            </a:r>
            <a:r>
              <a:rPr lang="en-US" sz="2400" b="0" dirty="0" smtClean="0"/>
              <a:t>.</a:t>
            </a:r>
            <a:endParaRPr lang="en-US" sz="3200" b="0" dirty="0">
              <a:cs typeface="Times New Roman" pitchFamily="18" charset="0"/>
            </a:endParaRPr>
          </a:p>
        </p:txBody>
      </p:sp>
      <p:sp>
        <p:nvSpPr>
          <p:cNvPr id="4111" name="Freeform 16"/>
          <p:cNvSpPr>
            <a:spLocks/>
          </p:cNvSpPr>
          <p:nvPr/>
        </p:nvSpPr>
        <p:spPr bwMode="auto">
          <a:xfrm rot="706748">
            <a:off x="1250954" y="2030532"/>
            <a:ext cx="360363" cy="2355850"/>
          </a:xfrm>
          <a:custGeom>
            <a:avLst/>
            <a:gdLst>
              <a:gd name="T0" fmla="*/ 336 w 336"/>
              <a:gd name="T1" fmla="*/ 0 h 960"/>
              <a:gd name="T2" fmla="*/ 0 w 336"/>
              <a:gd name="T3" fmla="*/ 480 h 960"/>
              <a:gd name="T4" fmla="*/ 336 w 336"/>
              <a:gd name="T5" fmla="*/ 960 h 960"/>
              <a:gd name="T6" fmla="*/ 0 60000 65536"/>
              <a:gd name="T7" fmla="*/ 0 60000 65536"/>
              <a:gd name="T8" fmla="*/ 0 60000 65536"/>
              <a:gd name="T9" fmla="*/ 0 w 336"/>
              <a:gd name="T10" fmla="*/ 0 h 960"/>
              <a:gd name="T11" fmla="*/ 336 w 33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60">
                <a:moveTo>
                  <a:pt x="336" y="0"/>
                </a:moveTo>
                <a:cubicBezTo>
                  <a:pt x="168" y="160"/>
                  <a:pt x="0" y="320"/>
                  <a:pt x="0" y="480"/>
                </a:cubicBezTo>
                <a:cubicBezTo>
                  <a:pt x="0" y="640"/>
                  <a:pt x="168" y="800"/>
                  <a:pt x="336" y="960"/>
                </a:cubicBezTo>
              </a:path>
            </a:pathLst>
          </a:custGeom>
          <a:noFill/>
          <a:ln w="31750">
            <a:solidFill>
              <a:srgbClr val="FFCC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2" name="Freeform 17"/>
          <p:cNvSpPr>
            <a:spLocks/>
          </p:cNvSpPr>
          <p:nvPr/>
        </p:nvSpPr>
        <p:spPr bwMode="auto">
          <a:xfrm>
            <a:off x="4064004" y="2059107"/>
            <a:ext cx="1079500" cy="3887788"/>
          </a:xfrm>
          <a:custGeom>
            <a:avLst/>
            <a:gdLst>
              <a:gd name="T0" fmla="*/ 0 w 312"/>
              <a:gd name="T1" fmla="*/ 0 h 1584"/>
              <a:gd name="T2" fmla="*/ 240 w 312"/>
              <a:gd name="T3" fmla="*/ 576 h 1584"/>
              <a:gd name="T4" fmla="*/ 288 w 312"/>
              <a:gd name="T5" fmla="*/ 1248 h 1584"/>
              <a:gd name="T6" fmla="*/ 96 w 312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1584"/>
              <a:gd name="T14" fmla="*/ 312 w 31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1584">
                <a:moveTo>
                  <a:pt x="0" y="0"/>
                </a:moveTo>
                <a:cubicBezTo>
                  <a:pt x="96" y="184"/>
                  <a:pt x="192" y="368"/>
                  <a:pt x="240" y="576"/>
                </a:cubicBezTo>
                <a:cubicBezTo>
                  <a:pt x="288" y="784"/>
                  <a:pt x="312" y="1080"/>
                  <a:pt x="288" y="1248"/>
                </a:cubicBezTo>
                <a:cubicBezTo>
                  <a:pt x="264" y="1416"/>
                  <a:pt x="180" y="1500"/>
                  <a:pt x="96" y="1584"/>
                </a:cubicBezTo>
              </a:path>
            </a:pathLst>
          </a:custGeom>
          <a:noFill/>
          <a:ln w="28575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>
            <a:off x="1543054" y="2059107"/>
            <a:ext cx="1152525" cy="0"/>
          </a:xfrm>
          <a:prstGeom prst="line">
            <a:avLst/>
          </a:prstGeom>
          <a:noFill/>
          <a:ln w="222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>
            <a:off x="3055942" y="2059107"/>
            <a:ext cx="136842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4101" name="Object 25"/>
          <p:cNvGraphicFramePr>
            <a:graphicFrameLocks noChangeAspect="1"/>
          </p:cNvGraphicFramePr>
          <p:nvPr/>
        </p:nvGraphicFramePr>
        <p:xfrm>
          <a:off x="3567110" y="5432554"/>
          <a:ext cx="1071570" cy="446088"/>
        </p:xfrm>
        <a:graphic>
          <a:graphicData uri="http://schemas.openxmlformats.org/presentationml/2006/ole">
            <p:oleObj spid="_x0000_s286725" name="Equation" r:id="rId7" imgW="965160" imgH="431640" progId="Equation.3">
              <p:embed/>
            </p:oleObj>
          </a:graphicData>
        </a:graphic>
      </p:graphicFrame>
      <p:sp>
        <p:nvSpPr>
          <p:cNvPr id="4117" name="Freeform 26"/>
          <p:cNvSpPr>
            <a:spLocks/>
          </p:cNvSpPr>
          <p:nvPr/>
        </p:nvSpPr>
        <p:spPr bwMode="auto">
          <a:xfrm>
            <a:off x="1976442" y="2057520"/>
            <a:ext cx="358775" cy="1089025"/>
          </a:xfrm>
          <a:custGeom>
            <a:avLst/>
            <a:gdLst>
              <a:gd name="T0" fmla="*/ 336 w 336"/>
              <a:gd name="T1" fmla="*/ 0 h 960"/>
              <a:gd name="T2" fmla="*/ 0 w 336"/>
              <a:gd name="T3" fmla="*/ 480 h 960"/>
              <a:gd name="T4" fmla="*/ 336 w 336"/>
              <a:gd name="T5" fmla="*/ 960 h 960"/>
              <a:gd name="T6" fmla="*/ 0 60000 65536"/>
              <a:gd name="T7" fmla="*/ 0 60000 65536"/>
              <a:gd name="T8" fmla="*/ 0 60000 65536"/>
              <a:gd name="T9" fmla="*/ 0 w 336"/>
              <a:gd name="T10" fmla="*/ 0 h 960"/>
              <a:gd name="T11" fmla="*/ 336 w 33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60">
                <a:moveTo>
                  <a:pt x="336" y="0"/>
                </a:moveTo>
                <a:cubicBezTo>
                  <a:pt x="168" y="160"/>
                  <a:pt x="0" y="320"/>
                  <a:pt x="0" y="480"/>
                </a:cubicBezTo>
                <a:cubicBezTo>
                  <a:pt x="0" y="640"/>
                  <a:pt x="168" y="800"/>
                  <a:pt x="336" y="960"/>
                </a:cubicBezTo>
              </a:path>
            </a:pathLst>
          </a:custGeom>
          <a:noFill/>
          <a:ln w="31750">
            <a:solidFill>
              <a:srgbClr val="FFCC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8" name="Freeform 29"/>
          <p:cNvSpPr>
            <a:spLocks/>
          </p:cNvSpPr>
          <p:nvPr/>
        </p:nvSpPr>
        <p:spPr bwMode="auto">
          <a:xfrm rot="-508115">
            <a:off x="3780253" y="1992420"/>
            <a:ext cx="569770" cy="3454400"/>
          </a:xfrm>
          <a:custGeom>
            <a:avLst/>
            <a:gdLst>
              <a:gd name="T0" fmla="*/ 0 w 312"/>
              <a:gd name="T1" fmla="*/ 0 h 1584"/>
              <a:gd name="T2" fmla="*/ 240 w 312"/>
              <a:gd name="T3" fmla="*/ 576 h 1584"/>
              <a:gd name="T4" fmla="*/ 288 w 312"/>
              <a:gd name="T5" fmla="*/ 1248 h 1584"/>
              <a:gd name="T6" fmla="*/ 96 w 312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1584"/>
              <a:gd name="T14" fmla="*/ 312 w 31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1584">
                <a:moveTo>
                  <a:pt x="0" y="0"/>
                </a:moveTo>
                <a:cubicBezTo>
                  <a:pt x="96" y="184"/>
                  <a:pt x="192" y="368"/>
                  <a:pt x="240" y="576"/>
                </a:cubicBezTo>
                <a:cubicBezTo>
                  <a:pt x="288" y="784"/>
                  <a:pt x="312" y="1080"/>
                  <a:pt x="288" y="1248"/>
                </a:cubicBezTo>
                <a:cubicBezTo>
                  <a:pt x="264" y="1416"/>
                  <a:pt x="180" y="1500"/>
                  <a:pt x="96" y="1584"/>
                </a:cubicBezTo>
              </a:path>
            </a:pathLst>
          </a:custGeom>
          <a:noFill/>
          <a:ln w="28575">
            <a:solidFill>
              <a:srgbClr val="CC99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9" name="Freeform 30"/>
          <p:cNvSpPr>
            <a:spLocks/>
          </p:cNvSpPr>
          <p:nvPr/>
        </p:nvSpPr>
        <p:spPr bwMode="auto">
          <a:xfrm rot="-379366">
            <a:off x="3267079" y="2059107"/>
            <a:ext cx="74613" cy="2293938"/>
          </a:xfrm>
          <a:custGeom>
            <a:avLst/>
            <a:gdLst>
              <a:gd name="T0" fmla="*/ 0 w 312"/>
              <a:gd name="T1" fmla="*/ 0 h 1584"/>
              <a:gd name="T2" fmla="*/ 240 w 312"/>
              <a:gd name="T3" fmla="*/ 576 h 1584"/>
              <a:gd name="T4" fmla="*/ 288 w 312"/>
              <a:gd name="T5" fmla="*/ 1248 h 1584"/>
              <a:gd name="T6" fmla="*/ 96 w 312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1584"/>
              <a:gd name="T14" fmla="*/ 312 w 31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1584">
                <a:moveTo>
                  <a:pt x="0" y="0"/>
                </a:moveTo>
                <a:cubicBezTo>
                  <a:pt x="96" y="184"/>
                  <a:pt x="192" y="368"/>
                  <a:pt x="240" y="576"/>
                </a:cubicBezTo>
                <a:cubicBezTo>
                  <a:pt x="288" y="784"/>
                  <a:pt x="312" y="1080"/>
                  <a:pt x="288" y="1248"/>
                </a:cubicBezTo>
                <a:cubicBezTo>
                  <a:pt x="264" y="1416"/>
                  <a:pt x="180" y="1500"/>
                  <a:pt x="96" y="1584"/>
                </a:cubicBezTo>
              </a:path>
            </a:pathLst>
          </a:custGeom>
          <a:noFill/>
          <a:ln w="25400">
            <a:solidFill>
              <a:srgbClr val="CC99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20" name="AutoShape 32"/>
          <p:cNvSpPr>
            <a:spLocks noChangeArrowheads="1"/>
          </p:cNvSpPr>
          <p:nvPr/>
        </p:nvSpPr>
        <p:spPr bwMode="auto">
          <a:xfrm>
            <a:off x="3127379" y="4362570"/>
            <a:ext cx="1008063" cy="1081087"/>
          </a:xfrm>
          <a:prstGeom prst="triangle">
            <a:avLst>
              <a:gd name="adj" fmla="val 22676"/>
            </a:avLst>
          </a:prstGeom>
          <a:solidFill>
            <a:srgbClr val="CC99FF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21" name="Freeform 34"/>
          <p:cNvSpPr>
            <a:spLocks/>
          </p:cNvSpPr>
          <p:nvPr/>
        </p:nvSpPr>
        <p:spPr bwMode="auto">
          <a:xfrm rot="-3976086" flipH="1" flipV="1">
            <a:off x="3581404" y="5134095"/>
            <a:ext cx="296863" cy="1347787"/>
          </a:xfrm>
          <a:custGeom>
            <a:avLst/>
            <a:gdLst>
              <a:gd name="T0" fmla="*/ 0 w 312"/>
              <a:gd name="T1" fmla="*/ 0 h 1584"/>
              <a:gd name="T2" fmla="*/ 240 w 312"/>
              <a:gd name="T3" fmla="*/ 576 h 1584"/>
              <a:gd name="T4" fmla="*/ 288 w 312"/>
              <a:gd name="T5" fmla="*/ 1248 h 1584"/>
              <a:gd name="T6" fmla="*/ 96 w 312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1584"/>
              <a:gd name="T14" fmla="*/ 312 w 31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1584">
                <a:moveTo>
                  <a:pt x="0" y="0"/>
                </a:moveTo>
                <a:cubicBezTo>
                  <a:pt x="96" y="184"/>
                  <a:pt x="192" y="368"/>
                  <a:pt x="240" y="576"/>
                </a:cubicBezTo>
                <a:cubicBezTo>
                  <a:pt x="288" y="784"/>
                  <a:pt x="312" y="1080"/>
                  <a:pt x="288" y="1248"/>
                </a:cubicBezTo>
                <a:cubicBezTo>
                  <a:pt x="264" y="1416"/>
                  <a:pt x="180" y="1500"/>
                  <a:pt x="96" y="1584"/>
                </a:cubicBezTo>
              </a:path>
            </a:pathLst>
          </a:custGeom>
          <a:noFill/>
          <a:ln w="25400">
            <a:solidFill>
              <a:srgbClr val="CC99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22" name="Freeform 40"/>
          <p:cNvSpPr>
            <a:spLocks/>
          </p:cNvSpPr>
          <p:nvPr/>
        </p:nvSpPr>
        <p:spPr bwMode="auto">
          <a:xfrm rot="20424690" flipH="1">
            <a:off x="2970217" y="1979732"/>
            <a:ext cx="157162" cy="2295525"/>
          </a:xfrm>
          <a:custGeom>
            <a:avLst/>
            <a:gdLst>
              <a:gd name="T0" fmla="*/ 336 w 336"/>
              <a:gd name="T1" fmla="*/ 0 h 960"/>
              <a:gd name="T2" fmla="*/ 0 w 336"/>
              <a:gd name="T3" fmla="*/ 480 h 960"/>
              <a:gd name="T4" fmla="*/ 336 w 336"/>
              <a:gd name="T5" fmla="*/ 960 h 960"/>
              <a:gd name="T6" fmla="*/ 0 60000 65536"/>
              <a:gd name="T7" fmla="*/ 0 60000 65536"/>
              <a:gd name="T8" fmla="*/ 0 60000 65536"/>
              <a:gd name="T9" fmla="*/ 0 w 336"/>
              <a:gd name="T10" fmla="*/ 0 h 960"/>
              <a:gd name="T11" fmla="*/ 336 w 33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60">
                <a:moveTo>
                  <a:pt x="336" y="0"/>
                </a:moveTo>
                <a:cubicBezTo>
                  <a:pt x="168" y="160"/>
                  <a:pt x="0" y="320"/>
                  <a:pt x="0" y="480"/>
                </a:cubicBezTo>
                <a:cubicBezTo>
                  <a:pt x="0" y="640"/>
                  <a:pt x="168" y="800"/>
                  <a:pt x="336" y="960"/>
                </a:cubicBezTo>
              </a:path>
            </a:pathLst>
          </a:custGeom>
          <a:noFill/>
          <a:ln w="31750">
            <a:solidFill>
              <a:srgbClr val="FFCC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4102" name="Object 39"/>
          <p:cNvGraphicFramePr>
            <a:graphicFrameLocks noChangeAspect="1"/>
          </p:cNvGraphicFramePr>
          <p:nvPr/>
        </p:nvGraphicFramePr>
        <p:xfrm>
          <a:off x="2176442" y="5100386"/>
          <a:ext cx="890602" cy="470271"/>
        </p:xfrm>
        <a:graphic>
          <a:graphicData uri="http://schemas.openxmlformats.org/presentationml/2006/ole">
            <p:oleObj spid="_x0000_s286726" name="Equation" r:id="rId8" imgW="965160" imgH="431640" progId="Equation.3">
              <p:embed/>
            </p:oleObj>
          </a:graphicData>
        </a:graphic>
      </p:graphicFrame>
      <p:graphicFrame>
        <p:nvGraphicFramePr>
          <p:cNvPr id="286727" name="Object 25"/>
          <p:cNvGraphicFramePr>
            <a:graphicFrameLocks noChangeAspect="1"/>
          </p:cNvGraphicFramePr>
          <p:nvPr/>
        </p:nvGraphicFramePr>
        <p:xfrm>
          <a:off x="5572132" y="4286257"/>
          <a:ext cx="2398936" cy="1000131"/>
        </p:xfrm>
        <a:graphic>
          <a:graphicData uri="http://schemas.openxmlformats.org/presentationml/2006/ole">
            <p:oleObj spid="_x0000_s286727" name="Equation" r:id="rId9" imgW="1218960" imgH="609480" progId="Equation.3">
              <p:embed/>
            </p:oleObj>
          </a:graphicData>
        </a:graphic>
      </p:graphicFrame>
      <p:graphicFrame>
        <p:nvGraphicFramePr>
          <p:cNvPr id="286728" name="Object 8"/>
          <p:cNvGraphicFramePr>
            <a:graphicFrameLocks noChangeAspect="1"/>
          </p:cNvGraphicFramePr>
          <p:nvPr/>
        </p:nvGraphicFramePr>
        <p:xfrm>
          <a:off x="66680" y="2785903"/>
          <a:ext cx="1071538" cy="701953"/>
        </p:xfrm>
        <a:graphic>
          <a:graphicData uri="http://schemas.openxmlformats.org/presentationml/2006/ole">
            <p:oleObj spid="_x0000_s286728" name="Equation" r:id="rId10" imgW="634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117053</TotalTime>
  <Words>2166</Words>
  <Application>Microsoft PowerPoint</Application>
  <PresentationFormat>On-screen Show (4:3)</PresentationFormat>
  <Paragraphs>564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Opulent</vt:lpstr>
      <vt:lpstr>Equation</vt:lpstr>
      <vt:lpstr>Équation</vt:lpstr>
      <vt:lpstr>Microsoft Equation 3.0</vt:lpstr>
      <vt:lpstr>  Translating Words, Trees and Statistics</vt:lpstr>
      <vt:lpstr>MotivationS</vt:lpstr>
      <vt:lpstr>APPROXIMATION : intuition</vt:lpstr>
      <vt:lpstr>Outline</vt:lpstr>
      <vt:lpstr>I DISTANCES &amp; STATISTICS For Words</vt:lpstr>
      <vt:lpstr>Edit Distance With Moves</vt:lpstr>
      <vt:lpstr>Word Statistic</vt:lpstr>
      <vt:lpstr>Soundness and Robustness</vt:lpstr>
      <vt:lpstr>Statistics of a Schema</vt:lpstr>
      <vt:lpstr> II AppROXIMATE EQUIVALENCE for FSM</vt:lpstr>
      <vt:lpstr>Finite State Machine</vt:lpstr>
      <vt:lpstr>EQUIVALENCE of FSM</vt:lpstr>
      <vt:lpstr>Statistics for FSM</vt:lpstr>
      <vt:lpstr>Embedding for FSM : definition</vt:lpstr>
      <vt:lpstr>SOundness</vt:lpstr>
      <vt:lpstr>ROBUSTness</vt:lpstr>
      <vt:lpstr>Construction of H</vt:lpstr>
      <vt:lpstr>ConsEQUENCEs</vt:lpstr>
      <vt:lpstr> III trees</vt:lpstr>
      <vt:lpstr>Edit Distance with Moves</vt:lpstr>
      <vt:lpstr>fcns-Encoding (Rabin)</vt:lpstr>
      <vt:lpstr>Ustat of a Tree</vt:lpstr>
      <vt:lpstr>soundNESS</vt:lpstr>
      <vt:lpstr>Robustness</vt:lpstr>
      <vt:lpstr>XSL-Transducer</vt:lpstr>
      <vt:lpstr>Key points for linear transducers</vt:lpstr>
      <vt:lpstr> IV Data Exchange</vt:lpstr>
      <vt:lpstr>size Independence</vt:lpstr>
      <vt:lpstr>Approximate Source Consistency</vt:lpstr>
      <vt:lpstr>Approximate Source Consistency</vt:lpstr>
      <vt:lpstr> V Applications</vt:lpstr>
      <vt:lpstr>Example : Unary querY</vt:lpstr>
      <vt:lpstr>Example : 2 measures</vt:lpstr>
      <vt:lpstr>KML (google maps)</vt:lpstr>
      <vt:lpstr>Arbitrary OLAP Query</vt:lpstr>
      <vt:lpstr>  Conclusion</vt:lpstr>
    </vt:vector>
  </TitlesOfParts>
  <Company>lri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bd</dc:creator>
  <cp:lastModifiedBy>didi</cp:lastModifiedBy>
  <cp:revision>1388</cp:revision>
  <cp:lastPrinted>2002-05-06T10:57:06Z</cp:lastPrinted>
  <dcterms:created xsi:type="dcterms:W3CDTF">2001-09-21T14:41:04Z</dcterms:created>
  <dcterms:modified xsi:type="dcterms:W3CDTF">2008-09-21T17:13:56Z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D:\algo\mdr\dupub8</vt:lpwstr>
  </property>
</Properties>
</file>